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49377600" cy="3200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D0C6"/>
    <a:srgbClr val="FFD960"/>
    <a:srgbClr val="F09905"/>
    <a:srgbClr val="C93601"/>
    <a:srgbClr val="0736A4"/>
    <a:srgbClr val="993399"/>
    <a:srgbClr val="728302"/>
    <a:srgbClr val="728402"/>
    <a:srgbClr val="988675"/>
    <a:srgbClr val="001A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374" autoAdjust="0"/>
    <p:restoredTop sz="96412" autoAdjust="0"/>
  </p:normalViewPr>
  <p:slideViewPr>
    <p:cSldViewPr snapToGrid="0">
      <p:cViewPr varScale="1">
        <p:scale>
          <a:sx n="22" d="100"/>
          <a:sy n="22" d="100"/>
        </p:scale>
        <p:origin x="88" y="2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FEFE04-3237-48FD-8F44-7760C6271B72}" type="datetimeFigureOut">
              <a:rPr lang="en-US"/>
              <a:t>1/8/2018</a:t>
            </a:fld>
            <a:endParaRPr lang="en-US" dirty="0"/>
          </a:p>
        </p:txBody>
      </p:sp>
      <p:sp>
        <p:nvSpPr>
          <p:cNvPr id="4" name="Slide Image Placeholder 3"/>
          <p:cNvSpPr>
            <a:spLocks noGrp="1" noRot="1" noChangeAspect="1"/>
          </p:cNvSpPr>
          <p:nvPr>
            <p:ph type="sldImg" idx="2"/>
          </p:nvPr>
        </p:nvSpPr>
        <p:spPr>
          <a:xfrm>
            <a:off x="1047750" y="1143000"/>
            <a:ext cx="47625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C73719-92BF-4615-8CA7-FCF928909664}" type="slidenum">
              <a:rPr lang="en-US"/>
              <a:t>‹#›</a:t>
            </a:fld>
            <a:endParaRPr lang="en-US" dirty="0"/>
          </a:p>
        </p:txBody>
      </p:sp>
    </p:spTree>
    <p:extLst>
      <p:ext uri="{BB962C8B-B14F-4D97-AF65-F5344CB8AC3E}">
        <p14:creationId xmlns:p14="http://schemas.microsoft.com/office/powerpoint/2010/main" val="766527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C73719-92BF-4615-8CA7-FCF928909664}" type="slidenum">
              <a:rPr lang="en-US"/>
              <a:t>1</a:t>
            </a:fld>
            <a:endParaRPr lang="en-US" dirty="0"/>
          </a:p>
        </p:txBody>
      </p:sp>
    </p:spTree>
    <p:extLst>
      <p:ext uri="{BB962C8B-B14F-4D97-AF65-F5344CB8AC3E}">
        <p14:creationId xmlns:p14="http://schemas.microsoft.com/office/powerpoint/2010/main" val="3595671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3320" y="5237694"/>
            <a:ext cx="41970960" cy="11142133"/>
          </a:xfrm>
        </p:spPr>
        <p:txBody>
          <a:bodyPr anchor="b"/>
          <a:lstStyle>
            <a:lvl1pPr algn="ctr">
              <a:defRPr sz="28000"/>
            </a:lvl1pPr>
          </a:lstStyle>
          <a:p>
            <a:r>
              <a:rPr lang="en-US"/>
              <a:t>Click to edit Master title style</a:t>
            </a:r>
            <a:endParaRPr lang="en-US" dirty="0"/>
          </a:p>
        </p:txBody>
      </p:sp>
      <p:sp>
        <p:nvSpPr>
          <p:cNvPr id="3" name="Subtitle 2"/>
          <p:cNvSpPr>
            <a:spLocks noGrp="1"/>
          </p:cNvSpPr>
          <p:nvPr>
            <p:ph type="subTitle" idx="1"/>
          </p:nvPr>
        </p:nvSpPr>
        <p:spPr>
          <a:xfrm>
            <a:off x="6172200" y="16809511"/>
            <a:ext cx="37033200" cy="7726889"/>
          </a:xfrm>
        </p:spPr>
        <p:txBody>
          <a:bodyPr/>
          <a:lstStyle>
            <a:lvl1pPr marL="0" indent="0" algn="ctr">
              <a:buNone/>
              <a:defRPr sz="11200"/>
            </a:lvl1pPr>
            <a:lvl2pPr marL="2133615" indent="0" algn="ctr">
              <a:buNone/>
              <a:defRPr sz="9333"/>
            </a:lvl2pPr>
            <a:lvl3pPr marL="4267230" indent="0" algn="ctr">
              <a:buNone/>
              <a:defRPr sz="8400"/>
            </a:lvl3pPr>
            <a:lvl4pPr marL="6400846" indent="0" algn="ctr">
              <a:buNone/>
              <a:defRPr sz="7467"/>
            </a:lvl4pPr>
            <a:lvl5pPr marL="8534461" indent="0" algn="ctr">
              <a:buNone/>
              <a:defRPr sz="7467"/>
            </a:lvl5pPr>
            <a:lvl6pPr marL="10668076" indent="0" algn="ctr">
              <a:buNone/>
              <a:defRPr sz="7467"/>
            </a:lvl6pPr>
            <a:lvl7pPr marL="12801691" indent="0" algn="ctr">
              <a:buNone/>
              <a:defRPr sz="7467"/>
            </a:lvl7pPr>
            <a:lvl8pPr marL="14935307" indent="0" algn="ctr">
              <a:buNone/>
              <a:defRPr sz="7467"/>
            </a:lvl8pPr>
            <a:lvl9pPr marL="17068922" indent="0" algn="ctr">
              <a:buNone/>
              <a:defRPr sz="746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49E0A0-152E-4C9F-9030-A18464331278}" type="datetimeFigureOut">
              <a:rPr lang="en-US" smtClean="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0FBF0-744C-4D21-A48A-C54085E6954A}" type="slidenum">
              <a:rPr lang="en-US" smtClean="0"/>
              <a:t>‹#›</a:t>
            </a:fld>
            <a:endParaRPr lang="en-US" dirty="0"/>
          </a:p>
        </p:txBody>
      </p:sp>
    </p:spTree>
    <p:extLst>
      <p:ext uri="{BB962C8B-B14F-4D97-AF65-F5344CB8AC3E}">
        <p14:creationId xmlns:p14="http://schemas.microsoft.com/office/powerpoint/2010/main" val="709098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49E0A0-152E-4C9F-9030-A18464331278}" type="datetimeFigureOut">
              <a:rPr lang="en-US" smtClean="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0FBF0-744C-4D21-A48A-C54085E6954A}" type="slidenum">
              <a:rPr lang="en-US" smtClean="0"/>
              <a:t>‹#›</a:t>
            </a:fld>
            <a:endParaRPr lang="en-US" dirty="0"/>
          </a:p>
        </p:txBody>
      </p:sp>
    </p:spTree>
    <p:extLst>
      <p:ext uri="{BB962C8B-B14F-4D97-AF65-F5344CB8AC3E}">
        <p14:creationId xmlns:p14="http://schemas.microsoft.com/office/powerpoint/2010/main" val="244945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335848" y="1703917"/>
            <a:ext cx="10647045" cy="271219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394713" y="1703917"/>
            <a:ext cx="31323915" cy="2712191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49E0A0-152E-4C9F-9030-A18464331278}" type="datetimeFigureOut">
              <a:rPr lang="en-US" smtClean="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0FBF0-744C-4D21-A48A-C54085E6954A}" type="slidenum">
              <a:rPr lang="en-US" smtClean="0"/>
              <a:t>‹#›</a:t>
            </a:fld>
            <a:endParaRPr lang="en-US" dirty="0"/>
          </a:p>
        </p:txBody>
      </p:sp>
    </p:spTree>
    <p:extLst>
      <p:ext uri="{BB962C8B-B14F-4D97-AF65-F5344CB8AC3E}">
        <p14:creationId xmlns:p14="http://schemas.microsoft.com/office/powerpoint/2010/main" val="2186487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49E0A0-152E-4C9F-9030-A18464331278}" type="datetimeFigureOut">
              <a:rPr lang="en-US" smtClean="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0FBF0-744C-4D21-A48A-C54085E6954A}" type="slidenum">
              <a:rPr lang="en-US" smtClean="0"/>
              <a:t>‹#›</a:t>
            </a:fld>
            <a:endParaRPr lang="en-US" dirty="0"/>
          </a:p>
        </p:txBody>
      </p:sp>
    </p:spTree>
    <p:extLst>
      <p:ext uri="{BB962C8B-B14F-4D97-AF65-F5344CB8AC3E}">
        <p14:creationId xmlns:p14="http://schemas.microsoft.com/office/powerpoint/2010/main" val="2715699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8995" y="7978784"/>
            <a:ext cx="42588180" cy="13312773"/>
          </a:xfrm>
        </p:spPr>
        <p:txBody>
          <a:bodyPr anchor="b"/>
          <a:lstStyle>
            <a:lvl1pPr>
              <a:defRPr sz="28000"/>
            </a:lvl1pPr>
          </a:lstStyle>
          <a:p>
            <a:r>
              <a:rPr lang="en-US"/>
              <a:t>Click to edit Master title style</a:t>
            </a:r>
            <a:endParaRPr lang="en-US" dirty="0"/>
          </a:p>
        </p:txBody>
      </p:sp>
      <p:sp>
        <p:nvSpPr>
          <p:cNvPr id="3" name="Text Placeholder 2"/>
          <p:cNvSpPr>
            <a:spLocks noGrp="1"/>
          </p:cNvSpPr>
          <p:nvPr>
            <p:ph type="body" idx="1"/>
          </p:nvPr>
        </p:nvSpPr>
        <p:spPr>
          <a:xfrm>
            <a:off x="3368995" y="21417501"/>
            <a:ext cx="42588180" cy="7000873"/>
          </a:xfrm>
        </p:spPr>
        <p:txBody>
          <a:bodyPr/>
          <a:lstStyle>
            <a:lvl1pPr marL="0" indent="0">
              <a:buNone/>
              <a:defRPr sz="11200">
                <a:solidFill>
                  <a:schemeClr val="tx1"/>
                </a:solidFill>
              </a:defRPr>
            </a:lvl1pPr>
            <a:lvl2pPr marL="2133615" indent="0">
              <a:buNone/>
              <a:defRPr sz="9333">
                <a:solidFill>
                  <a:schemeClr val="tx1">
                    <a:tint val="75000"/>
                  </a:schemeClr>
                </a:solidFill>
              </a:defRPr>
            </a:lvl2pPr>
            <a:lvl3pPr marL="4267230" indent="0">
              <a:buNone/>
              <a:defRPr sz="8400">
                <a:solidFill>
                  <a:schemeClr val="tx1">
                    <a:tint val="75000"/>
                  </a:schemeClr>
                </a:solidFill>
              </a:defRPr>
            </a:lvl3pPr>
            <a:lvl4pPr marL="6400846" indent="0">
              <a:buNone/>
              <a:defRPr sz="7467">
                <a:solidFill>
                  <a:schemeClr val="tx1">
                    <a:tint val="75000"/>
                  </a:schemeClr>
                </a:solidFill>
              </a:defRPr>
            </a:lvl4pPr>
            <a:lvl5pPr marL="8534461" indent="0">
              <a:buNone/>
              <a:defRPr sz="7467">
                <a:solidFill>
                  <a:schemeClr val="tx1">
                    <a:tint val="75000"/>
                  </a:schemeClr>
                </a:solidFill>
              </a:defRPr>
            </a:lvl5pPr>
            <a:lvl6pPr marL="10668076" indent="0">
              <a:buNone/>
              <a:defRPr sz="7467">
                <a:solidFill>
                  <a:schemeClr val="tx1">
                    <a:tint val="75000"/>
                  </a:schemeClr>
                </a:solidFill>
              </a:defRPr>
            </a:lvl6pPr>
            <a:lvl7pPr marL="12801691" indent="0">
              <a:buNone/>
              <a:defRPr sz="7467">
                <a:solidFill>
                  <a:schemeClr val="tx1">
                    <a:tint val="75000"/>
                  </a:schemeClr>
                </a:solidFill>
              </a:defRPr>
            </a:lvl7pPr>
            <a:lvl8pPr marL="14935307" indent="0">
              <a:buNone/>
              <a:defRPr sz="7467">
                <a:solidFill>
                  <a:schemeClr val="tx1">
                    <a:tint val="75000"/>
                  </a:schemeClr>
                </a:solidFill>
              </a:defRPr>
            </a:lvl8pPr>
            <a:lvl9pPr marL="17068922" indent="0">
              <a:buNone/>
              <a:defRPr sz="746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F49E0A0-152E-4C9F-9030-A18464331278}" type="datetimeFigureOut">
              <a:rPr lang="en-US" smtClean="0"/>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390FBF0-744C-4D21-A48A-C54085E6954A}" type="slidenum">
              <a:rPr lang="en-US" smtClean="0"/>
              <a:t>‹#›</a:t>
            </a:fld>
            <a:endParaRPr lang="en-US" dirty="0"/>
          </a:p>
        </p:txBody>
      </p:sp>
    </p:spTree>
    <p:extLst>
      <p:ext uri="{BB962C8B-B14F-4D97-AF65-F5344CB8AC3E}">
        <p14:creationId xmlns:p14="http://schemas.microsoft.com/office/powerpoint/2010/main" val="2981514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394710" y="8519583"/>
            <a:ext cx="20985480" cy="203062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997410" y="8519583"/>
            <a:ext cx="20985480" cy="203062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49E0A0-152E-4C9F-9030-A18464331278}" type="datetimeFigureOut">
              <a:rPr lang="en-US" smtClean="0"/>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90FBF0-744C-4D21-A48A-C54085E6954A}" type="slidenum">
              <a:rPr lang="en-US" smtClean="0"/>
              <a:t>‹#›</a:t>
            </a:fld>
            <a:endParaRPr lang="en-US" dirty="0"/>
          </a:p>
        </p:txBody>
      </p:sp>
    </p:spTree>
    <p:extLst>
      <p:ext uri="{BB962C8B-B14F-4D97-AF65-F5344CB8AC3E}">
        <p14:creationId xmlns:p14="http://schemas.microsoft.com/office/powerpoint/2010/main" val="54359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01141" y="1703924"/>
            <a:ext cx="42588180" cy="6185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3401147" y="7845427"/>
            <a:ext cx="20889036" cy="3844923"/>
          </a:xfrm>
        </p:spPr>
        <p:txBody>
          <a:bodyPr anchor="b"/>
          <a:lstStyle>
            <a:lvl1pPr marL="0" indent="0">
              <a:buNone/>
              <a:defRPr sz="11200" b="1"/>
            </a:lvl1pPr>
            <a:lvl2pPr marL="2133615" indent="0">
              <a:buNone/>
              <a:defRPr sz="9333" b="1"/>
            </a:lvl2pPr>
            <a:lvl3pPr marL="4267230" indent="0">
              <a:buNone/>
              <a:defRPr sz="8400" b="1"/>
            </a:lvl3pPr>
            <a:lvl4pPr marL="6400846" indent="0">
              <a:buNone/>
              <a:defRPr sz="7467" b="1"/>
            </a:lvl4pPr>
            <a:lvl5pPr marL="8534461" indent="0">
              <a:buNone/>
              <a:defRPr sz="7467" b="1"/>
            </a:lvl5pPr>
            <a:lvl6pPr marL="10668076" indent="0">
              <a:buNone/>
              <a:defRPr sz="7467" b="1"/>
            </a:lvl6pPr>
            <a:lvl7pPr marL="12801691" indent="0">
              <a:buNone/>
              <a:defRPr sz="7467" b="1"/>
            </a:lvl7pPr>
            <a:lvl8pPr marL="14935307" indent="0">
              <a:buNone/>
              <a:defRPr sz="7467" b="1"/>
            </a:lvl8pPr>
            <a:lvl9pPr marL="17068922" indent="0">
              <a:buNone/>
              <a:defRPr sz="7467" b="1"/>
            </a:lvl9pPr>
          </a:lstStyle>
          <a:p>
            <a:pPr lvl="0"/>
            <a:r>
              <a:rPr lang="en-US"/>
              <a:t>Edit Master text styles</a:t>
            </a:r>
          </a:p>
        </p:txBody>
      </p:sp>
      <p:sp>
        <p:nvSpPr>
          <p:cNvPr id="4" name="Content Placeholder 3"/>
          <p:cNvSpPr>
            <a:spLocks noGrp="1"/>
          </p:cNvSpPr>
          <p:nvPr>
            <p:ph sz="half" idx="2"/>
          </p:nvPr>
        </p:nvSpPr>
        <p:spPr>
          <a:xfrm>
            <a:off x="3401147" y="11690350"/>
            <a:ext cx="20889036" cy="171947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4997413" y="7845427"/>
            <a:ext cx="20991911" cy="3844923"/>
          </a:xfrm>
        </p:spPr>
        <p:txBody>
          <a:bodyPr anchor="b"/>
          <a:lstStyle>
            <a:lvl1pPr marL="0" indent="0">
              <a:buNone/>
              <a:defRPr sz="11200" b="1"/>
            </a:lvl1pPr>
            <a:lvl2pPr marL="2133615" indent="0">
              <a:buNone/>
              <a:defRPr sz="9333" b="1"/>
            </a:lvl2pPr>
            <a:lvl3pPr marL="4267230" indent="0">
              <a:buNone/>
              <a:defRPr sz="8400" b="1"/>
            </a:lvl3pPr>
            <a:lvl4pPr marL="6400846" indent="0">
              <a:buNone/>
              <a:defRPr sz="7467" b="1"/>
            </a:lvl4pPr>
            <a:lvl5pPr marL="8534461" indent="0">
              <a:buNone/>
              <a:defRPr sz="7467" b="1"/>
            </a:lvl5pPr>
            <a:lvl6pPr marL="10668076" indent="0">
              <a:buNone/>
              <a:defRPr sz="7467" b="1"/>
            </a:lvl6pPr>
            <a:lvl7pPr marL="12801691" indent="0">
              <a:buNone/>
              <a:defRPr sz="7467" b="1"/>
            </a:lvl7pPr>
            <a:lvl8pPr marL="14935307" indent="0">
              <a:buNone/>
              <a:defRPr sz="7467" b="1"/>
            </a:lvl8pPr>
            <a:lvl9pPr marL="17068922" indent="0">
              <a:buNone/>
              <a:defRPr sz="7467" b="1"/>
            </a:lvl9pPr>
          </a:lstStyle>
          <a:p>
            <a:pPr lvl="0"/>
            <a:r>
              <a:rPr lang="en-US"/>
              <a:t>Edit Master text styles</a:t>
            </a:r>
          </a:p>
        </p:txBody>
      </p:sp>
      <p:sp>
        <p:nvSpPr>
          <p:cNvPr id="6" name="Content Placeholder 5"/>
          <p:cNvSpPr>
            <a:spLocks noGrp="1"/>
          </p:cNvSpPr>
          <p:nvPr>
            <p:ph sz="quarter" idx="4"/>
          </p:nvPr>
        </p:nvSpPr>
        <p:spPr>
          <a:xfrm>
            <a:off x="24997413" y="11690350"/>
            <a:ext cx="20991911" cy="171947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49E0A0-152E-4C9F-9030-A18464331278}" type="datetimeFigureOut">
              <a:rPr lang="en-US" smtClean="0"/>
              <a:t>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390FBF0-744C-4D21-A48A-C54085E6954A}" type="slidenum">
              <a:rPr lang="en-US" smtClean="0"/>
              <a:t>‹#›</a:t>
            </a:fld>
            <a:endParaRPr lang="en-US" dirty="0"/>
          </a:p>
        </p:txBody>
      </p:sp>
    </p:spTree>
    <p:extLst>
      <p:ext uri="{BB962C8B-B14F-4D97-AF65-F5344CB8AC3E}">
        <p14:creationId xmlns:p14="http://schemas.microsoft.com/office/powerpoint/2010/main" val="44605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49E0A0-152E-4C9F-9030-A18464331278}" type="datetimeFigureOut">
              <a:rPr lang="en-US" smtClean="0"/>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390FBF0-744C-4D21-A48A-C54085E6954A}" type="slidenum">
              <a:rPr lang="en-US" smtClean="0"/>
              <a:t>‹#›</a:t>
            </a:fld>
            <a:endParaRPr lang="en-US" dirty="0"/>
          </a:p>
        </p:txBody>
      </p:sp>
    </p:spTree>
    <p:extLst>
      <p:ext uri="{BB962C8B-B14F-4D97-AF65-F5344CB8AC3E}">
        <p14:creationId xmlns:p14="http://schemas.microsoft.com/office/powerpoint/2010/main" val="3375659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49E0A0-152E-4C9F-9030-A18464331278}" type="datetimeFigureOut">
              <a:rPr lang="en-US" smtClean="0"/>
              <a:t>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390FBF0-744C-4D21-A48A-C54085E6954A}" type="slidenum">
              <a:rPr lang="en-US" smtClean="0"/>
              <a:t>‹#›</a:t>
            </a:fld>
            <a:endParaRPr lang="en-US" dirty="0"/>
          </a:p>
        </p:txBody>
      </p:sp>
    </p:spTree>
    <p:extLst>
      <p:ext uri="{BB962C8B-B14F-4D97-AF65-F5344CB8AC3E}">
        <p14:creationId xmlns:p14="http://schemas.microsoft.com/office/powerpoint/2010/main" val="2946831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33600"/>
            <a:ext cx="15925561" cy="7467600"/>
          </a:xfrm>
        </p:spPr>
        <p:txBody>
          <a:bodyPr anchor="b"/>
          <a:lstStyle>
            <a:lvl1pPr>
              <a:defRPr sz="14933"/>
            </a:lvl1pPr>
          </a:lstStyle>
          <a:p>
            <a:r>
              <a:rPr lang="en-US"/>
              <a:t>Click to edit Master title style</a:t>
            </a:r>
            <a:endParaRPr lang="en-US" dirty="0"/>
          </a:p>
        </p:txBody>
      </p:sp>
      <p:sp>
        <p:nvSpPr>
          <p:cNvPr id="3" name="Content Placeholder 2"/>
          <p:cNvSpPr>
            <a:spLocks noGrp="1"/>
          </p:cNvSpPr>
          <p:nvPr>
            <p:ph idx="1"/>
          </p:nvPr>
        </p:nvSpPr>
        <p:spPr>
          <a:xfrm>
            <a:off x="20991911" y="4607991"/>
            <a:ext cx="24997410" cy="22743583"/>
          </a:xfrm>
        </p:spPr>
        <p:txBody>
          <a:bodyPr/>
          <a:lstStyle>
            <a:lvl1pPr>
              <a:defRPr sz="14933"/>
            </a:lvl1pPr>
            <a:lvl2pPr>
              <a:defRPr sz="13067"/>
            </a:lvl2pPr>
            <a:lvl3pPr>
              <a:defRPr sz="11200"/>
            </a:lvl3pPr>
            <a:lvl4pPr>
              <a:defRPr sz="9333"/>
            </a:lvl4pPr>
            <a:lvl5pPr>
              <a:defRPr sz="9333"/>
            </a:lvl5pPr>
            <a:lvl6pPr>
              <a:defRPr sz="9333"/>
            </a:lvl6pPr>
            <a:lvl7pPr>
              <a:defRPr sz="9333"/>
            </a:lvl7pPr>
            <a:lvl8pPr>
              <a:defRPr sz="9333"/>
            </a:lvl8pPr>
            <a:lvl9pPr>
              <a:defRPr sz="93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01142" y="9601200"/>
            <a:ext cx="15925561" cy="17787411"/>
          </a:xfrm>
        </p:spPr>
        <p:txBody>
          <a:bodyPr/>
          <a:lstStyle>
            <a:lvl1pPr marL="0" indent="0">
              <a:buNone/>
              <a:defRPr sz="7467"/>
            </a:lvl1pPr>
            <a:lvl2pPr marL="2133615" indent="0">
              <a:buNone/>
              <a:defRPr sz="6533"/>
            </a:lvl2pPr>
            <a:lvl3pPr marL="4267230" indent="0">
              <a:buNone/>
              <a:defRPr sz="5600"/>
            </a:lvl3pPr>
            <a:lvl4pPr marL="6400846" indent="0">
              <a:buNone/>
              <a:defRPr sz="4667"/>
            </a:lvl4pPr>
            <a:lvl5pPr marL="8534461" indent="0">
              <a:buNone/>
              <a:defRPr sz="4667"/>
            </a:lvl5pPr>
            <a:lvl6pPr marL="10668076" indent="0">
              <a:buNone/>
              <a:defRPr sz="4667"/>
            </a:lvl6pPr>
            <a:lvl7pPr marL="12801691" indent="0">
              <a:buNone/>
              <a:defRPr sz="4667"/>
            </a:lvl7pPr>
            <a:lvl8pPr marL="14935307" indent="0">
              <a:buNone/>
              <a:defRPr sz="4667"/>
            </a:lvl8pPr>
            <a:lvl9pPr marL="17068922" indent="0">
              <a:buNone/>
              <a:defRPr sz="4667"/>
            </a:lvl9pPr>
          </a:lstStyle>
          <a:p>
            <a:pPr lvl="0"/>
            <a:r>
              <a:rPr lang="en-US"/>
              <a:t>Edit Master text styles</a:t>
            </a:r>
          </a:p>
        </p:txBody>
      </p:sp>
      <p:sp>
        <p:nvSpPr>
          <p:cNvPr id="5" name="Date Placeholder 4"/>
          <p:cNvSpPr>
            <a:spLocks noGrp="1"/>
          </p:cNvSpPr>
          <p:nvPr>
            <p:ph type="dt" sz="half" idx="10"/>
          </p:nvPr>
        </p:nvSpPr>
        <p:spPr/>
        <p:txBody>
          <a:bodyPr/>
          <a:lstStyle/>
          <a:p>
            <a:fld id="{6F49E0A0-152E-4C9F-9030-A18464331278}" type="datetimeFigureOut">
              <a:rPr lang="en-US" smtClean="0"/>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90FBF0-744C-4D21-A48A-C54085E6954A}" type="slidenum">
              <a:rPr lang="en-US" smtClean="0"/>
              <a:t>‹#›</a:t>
            </a:fld>
            <a:endParaRPr lang="en-US" dirty="0"/>
          </a:p>
        </p:txBody>
      </p:sp>
    </p:spTree>
    <p:extLst>
      <p:ext uri="{BB962C8B-B14F-4D97-AF65-F5344CB8AC3E}">
        <p14:creationId xmlns:p14="http://schemas.microsoft.com/office/powerpoint/2010/main" val="1193700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33600"/>
            <a:ext cx="15925561" cy="7467600"/>
          </a:xfrm>
        </p:spPr>
        <p:txBody>
          <a:bodyPr anchor="b"/>
          <a:lstStyle>
            <a:lvl1pPr>
              <a:defRPr sz="14933"/>
            </a:lvl1pPr>
          </a:lstStyle>
          <a:p>
            <a:r>
              <a:rPr lang="en-US"/>
              <a:t>Click to edit Master title style</a:t>
            </a:r>
            <a:endParaRPr lang="en-US" dirty="0"/>
          </a:p>
        </p:txBody>
      </p:sp>
      <p:sp>
        <p:nvSpPr>
          <p:cNvPr id="3" name="Picture Placeholder 2"/>
          <p:cNvSpPr>
            <a:spLocks noGrp="1" noChangeAspect="1"/>
          </p:cNvSpPr>
          <p:nvPr>
            <p:ph type="pic" idx="1"/>
          </p:nvPr>
        </p:nvSpPr>
        <p:spPr>
          <a:xfrm>
            <a:off x="20991911" y="4607991"/>
            <a:ext cx="24997410" cy="22743583"/>
          </a:xfrm>
        </p:spPr>
        <p:txBody>
          <a:bodyPr anchor="t"/>
          <a:lstStyle>
            <a:lvl1pPr marL="0" indent="0">
              <a:buNone/>
              <a:defRPr sz="14933"/>
            </a:lvl1pPr>
            <a:lvl2pPr marL="2133615" indent="0">
              <a:buNone/>
              <a:defRPr sz="13067"/>
            </a:lvl2pPr>
            <a:lvl3pPr marL="4267230" indent="0">
              <a:buNone/>
              <a:defRPr sz="11200"/>
            </a:lvl3pPr>
            <a:lvl4pPr marL="6400846" indent="0">
              <a:buNone/>
              <a:defRPr sz="9333"/>
            </a:lvl4pPr>
            <a:lvl5pPr marL="8534461" indent="0">
              <a:buNone/>
              <a:defRPr sz="9333"/>
            </a:lvl5pPr>
            <a:lvl6pPr marL="10668076" indent="0">
              <a:buNone/>
              <a:defRPr sz="9333"/>
            </a:lvl6pPr>
            <a:lvl7pPr marL="12801691" indent="0">
              <a:buNone/>
              <a:defRPr sz="9333"/>
            </a:lvl7pPr>
            <a:lvl8pPr marL="14935307" indent="0">
              <a:buNone/>
              <a:defRPr sz="9333"/>
            </a:lvl8pPr>
            <a:lvl9pPr marL="17068922" indent="0">
              <a:buNone/>
              <a:defRPr sz="9333"/>
            </a:lvl9pPr>
          </a:lstStyle>
          <a:p>
            <a:r>
              <a:rPr lang="en-US" dirty="0"/>
              <a:t>Click icon to add picture</a:t>
            </a:r>
          </a:p>
        </p:txBody>
      </p:sp>
      <p:sp>
        <p:nvSpPr>
          <p:cNvPr id="4" name="Text Placeholder 3"/>
          <p:cNvSpPr>
            <a:spLocks noGrp="1"/>
          </p:cNvSpPr>
          <p:nvPr>
            <p:ph type="body" sz="half" idx="2"/>
          </p:nvPr>
        </p:nvSpPr>
        <p:spPr>
          <a:xfrm>
            <a:off x="3401142" y="9601200"/>
            <a:ext cx="15925561" cy="17787411"/>
          </a:xfrm>
        </p:spPr>
        <p:txBody>
          <a:bodyPr/>
          <a:lstStyle>
            <a:lvl1pPr marL="0" indent="0">
              <a:buNone/>
              <a:defRPr sz="7467"/>
            </a:lvl1pPr>
            <a:lvl2pPr marL="2133615" indent="0">
              <a:buNone/>
              <a:defRPr sz="6533"/>
            </a:lvl2pPr>
            <a:lvl3pPr marL="4267230" indent="0">
              <a:buNone/>
              <a:defRPr sz="5600"/>
            </a:lvl3pPr>
            <a:lvl4pPr marL="6400846" indent="0">
              <a:buNone/>
              <a:defRPr sz="4667"/>
            </a:lvl4pPr>
            <a:lvl5pPr marL="8534461" indent="0">
              <a:buNone/>
              <a:defRPr sz="4667"/>
            </a:lvl5pPr>
            <a:lvl6pPr marL="10668076" indent="0">
              <a:buNone/>
              <a:defRPr sz="4667"/>
            </a:lvl6pPr>
            <a:lvl7pPr marL="12801691" indent="0">
              <a:buNone/>
              <a:defRPr sz="4667"/>
            </a:lvl7pPr>
            <a:lvl8pPr marL="14935307" indent="0">
              <a:buNone/>
              <a:defRPr sz="4667"/>
            </a:lvl8pPr>
            <a:lvl9pPr marL="17068922" indent="0">
              <a:buNone/>
              <a:defRPr sz="4667"/>
            </a:lvl9pPr>
          </a:lstStyle>
          <a:p>
            <a:pPr lvl="0"/>
            <a:r>
              <a:rPr lang="en-US"/>
              <a:t>Edit Master text styles</a:t>
            </a:r>
          </a:p>
        </p:txBody>
      </p:sp>
      <p:sp>
        <p:nvSpPr>
          <p:cNvPr id="5" name="Date Placeholder 4"/>
          <p:cNvSpPr>
            <a:spLocks noGrp="1"/>
          </p:cNvSpPr>
          <p:nvPr>
            <p:ph type="dt" sz="half" idx="10"/>
          </p:nvPr>
        </p:nvSpPr>
        <p:spPr/>
        <p:txBody>
          <a:bodyPr/>
          <a:lstStyle/>
          <a:p>
            <a:fld id="{6F49E0A0-152E-4C9F-9030-A18464331278}" type="datetimeFigureOut">
              <a:rPr lang="en-US" smtClean="0"/>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390FBF0-744C-4D21-A48A-C54085E6954A}" type="slidenum">
              <a:rPr lang="en-US" smtClean="0"/>
              <a:t>‹#›</a:t>
            </a:fld>
            <a:endParaRPr lang="en-US" dirty="0"/>
          </a:p>
        </p:txBody>
      </p:sp>
    </p:spTree>
    <p:extLst>
      <p:ext uri="{BB962C8B-B14F-4D97-AF65-F5344CB8AC3E}">
        <p14:creationId xmlns:p14="http://schemas.microsoft.com/office/powerpoint/2010/main" val="662048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94710" y="1703924"/>
            <a:ext cx="42588180" cy="618596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394710" y="8519583"/>
            <a:ext cx="42588180" cy="2030624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394710" y="29662974"/>
            <a:ext cx="11109960" cy="1703917"/>
          </a:xfrm>
          <a:prstGeom prst="rect">
            <a:avLst/>
          </a:prstGeom>
        </p:spPr>
        <p:txBody>
          <a:bodyPr vert="horz" lIns="91440" tIns="45720" rIns="91440" bIns="45720" rtlCol="0" anchor="ctr"/>
          <a:lstStyle>
            <a:lvl1pPr algn="l">
              <a:defRPr sz="5600">
                <a:solidFill>
                  <a:schemeClr val="tx1">
                    <a:tint val="75000"/>
                  </a:schemeClr>
                </a:solidFill>
              </a:defRPr>
            </a:lvl1pPr>
          </a:lstStyle>
          <a:p>
            <a:fld id="{6F49E0A0-152E-4C9F-9030-A18464331278}" type="datetimeFigureOut">
              <a:rPr lang="en-US" smtClean="0"/>
              <a:t>1/8/2018</a:t>
            </a:fld>
            <a:endParaRPr lang="en-US" dirty="0"/>
          </a:p>
        </p:txBody>
      </p:sp>
      <p:sp>
        <p:nvSpPr>
          <p:cNvPr id="5" name="Footer Placeholder 4"/>
          <p:cNvSpPr>
            <a:spLocks noGrp="1"/>
          </p:cNvSpPr>
          <p:nvPr>
            <p:ph type="ftr" sz="quarter" idx="3"/>
          </p:nvPr>
        </p:nvSpPr>
        <p:spPr>
          <a:xfrm>
            <a:off x="16356330" y="29662974"/>
            <a:ext cx="16664940" cy="1703917"/>
          </a:xfrm>
          <a:prstGeom prst="rect">
            <a:avLst/>
          </a:prstGeom>
        </p:spPr>
        <p:txBody>
          <a:bodyPr vert="horz" lIns="91440" tIns="45720" rIns="91440" bIns="45720" rtlCol="0" anchor="ctr"/>
          <a:lstStyle>
            <a:lvl1pPr algn="ctr">
              <a:defRPr sz="5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4872930" y="29662974"/>
            <a:ext cx="11109960" cy="1703917"/>
          </a:xfrm>
          <a:prstGeom prst="rect">
            <a:avLst/>
          </a:prstGeom>
        </p:spPr>
        <p:txBody>
          <a:bodyPr vert="horz" lIns="91440" tIns="45720" rIns="91440" bIns="45720" rtlCol="0" anchor="ctr"/>
          <a:lstStyle>
            <a:lvl1pPr algn="r">
              <a:defRPr sz="5600">
                <a:solidFill>
                  <a:schemeClr val="tx1">
                    <a:tint val="75000"/>
                  </a:schemeClr>
                </a:solidFill>
              </a:defRPr>
            </a:lvl1pPr>
          </a:lstStyle>
          <a:p>
            <a:fld id="{8390FBF0-744C-4D21-A48A-C54085E6954A}" type="slidenum">
              <a:rPr lang="en-US" smtClean="0"/>
              <a:t>‹#›</a:t>
            </a:fld>
            <a:endParaRPr lang="en-US" dirty="0"/>
          </a:p>
        </p:txBody>
      </p:sp>
    </p:spTree>
    <p:extLst>
      <p:ext uri="{BB962C8B-B14F-4D97-AF65-F5344CB8AC3E}">
        <p14:creationId xmlns:p14="http://schemas.microsoft.com/office/powerpoint/2010/main" val="40270767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267230" rtl="0" eaLnBrk="1" latinLnBrk="0" hangingPunct="1">
        <a:lnSpc>
          <a:spcPct val="90000"/>
        </a:lnSpc>
        <a:spcBef>
          <a:spcPct val="0"/>
        </a:spcBef>
        <a:buNone/>
        <a:defRPr sz="20533" kern="1200">
          <a:solidFill>
            <a:schemeClr val="tx1"/>
          </a:solidFill>
          <a:latin typeface="+mj-lt"/>
          <a:ea typeface="+mj-ea"/>
          <a:cs typeface="+mj-cs"/>
        </a:defRPr>
      </a:lvl1pPr>
    </p:titleStyle>
    <p:bodyStyle>
      <a:lvl1pPr marL="1066808" indent="-1066808" algn="l" defTabSz="4267230" rtl="0" eaLnBrk="1" latinLnBrk="0" hangingPunct="1">
        <a:lnSpc>
          <a:spcPct val="90000"/>
        </a:lnSpc>
        <a:spcBef>
          <a:spcPts val="4667"/>
        </a:spcBef>
        <a:buFont typeface="Arial" panose="020B0604020202020204" pitchFamily="34" charset="0"/>
        <a:buChar char="•"/>
        <a:defRPr sz="13067" kern="1200">
          <a:solidFill>
            <a:schemeClr val="tx1"/>
          </a:solidFill>
          <a:latin typeface="+mn-lt"/>
          <a:ea typeface="+mn-ea"/>
          <a:cs typeface="+mn-cs"/>
        </a:defRPr>
      </a:lvl1pPr>
      <a:lvl2pPr marL="3200423" indent="-1066808" algn="l" defTabSz="4267230" rtl="0" eaLnBrk="1" latinLnBrk="0" hangingPunct="1">
        <a:lnSpc>
          <a:spcPct val="90000"/>
        </a:lnSpc>
        <a:spcBef>
          <a:spcPts val="2333"/>
        </a:spcBef>
        <a:buFont typeface="Arial" panose="020B0604020202020204" pitchFamily="34" charset="0"/>
        <a:buChar char="•"/>
        <a:defRPr sz="11200" kern="1200">
          <a:solidFill>
            <a:schemeClr val="tx1"/>
          </a:solidFill>
          <a:latin typeface="+mn-lt"/>
          <a:ea typeface="+mn-ea"/>
          <a:cs typeface="+mn-cs"/>
        </a:defRPr>
      </a:lvl2pPr>
      <a:lvl3pPr marL="5334038" indent="-1066808" algn="l" defTabSz="4267230" rtl="0" eaLnBrk="1" latinLnBrk="0" hangingPunct="1">
        <a:lnSpc>
          <a:spcPct val="90000"/>
        </a:lnSpc>
        <a:spcBef>
          <a:spcPts val="2333"/>
        </a:spcBef>
        <a:buFont typeface="Arial" panose="020B0604020202020204" pitchFamily="34" charset="0"/>
        <a:buChar char="•"/>
        <a:defRPr sz="9333" kern="1200">
          <a:solidFill>
            <a:schemeClr val="tx1"/>
          </a:solidFill>
          <a:latin typeface="+mn-lt"/>
          <a:ea typeface="+mn-ea"/>
          <a:cs typeface="+mn-cs"/>
        </a:defRPr>
      </a:lvl3pPr>
      <a:lvl4pPr marL="7467653" indent="-1066808" algn="l" defTabSz="4267230"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4pPr>
      <a:lvl5pPr marL="9601269" indent="-1066808" algn="l" defTabSz="4267230"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5pPr>
      <a:lvl6pPr marL="11734884" indent="-1066808" algn="l" defTabSz="4267230"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6pPr>
      <a:lvl7pPr marL="13868499" indent="-1066808" algn="l" defTabSz="4267230"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7pPr>
      <a:lvl8pPr marL="16002114" indent="-1066808" algn="l" defTabSz="4267230"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8pPr>
      <a:lvl9pPr marL="18135730" indent="-1066808" algn="l" defTabSz="4267230" rtl="0" eaLnBrk="1" latinLnBrk="0" hangingPunct="1">
        <a:lnSpc>
          <a:spcPct val="90000"/>
        </a:lnSpc>
        <a:spcBef>
          <a:spcPts val="2333"/>
        </a:spcBef>
        <a:buFont typeface="Arial" panose="020B0604020202020204" pitchFamily="34" charset="0"/>
        <a:buChar char="•"/>
        <a:defRPr sz="8400" kern="1200">
          <a:solidFill>
            <a:schemeClr val="tx1"/>
          </a:solidFill>
          <a:latin typeface="+mn-lt"/>
          <a:ea typeface="+mn-ea"/>
          <a:cs typeface="+mn-cs"/>
        </a:defRPr>
      </a:lvl9pPr>
    </p:bodyStyle>
    <p:otherStyle>
      <a:defPPr>
        <a:defRPr lang="en-US"/>
      </a:defPPr>
      <a:lvl1pPr marL="0" algn="l" defTabSz="4267230" rtl="0" eaLnBrk="1" latinLnBrk="0" hangingPunct="1">
        <a:defRPr sz="8400" kern="1200">
          <a:solidFill>
            <a:schemeClr val="tx1"/>
          </a:solidFill>
          <a:latin typeface="+mn-lt"/>
          <a:ea typeface="+mn-ea"/>
          <a:cs typeface="+mn-cs"/>
        </a:defRPr>
      </a:lvl1pPr>
      <a:lvl2pPr marL="2133615" algn="l" defTabSz="4267230" rtl="0" eaLnBrk="1" latinLnBrk="0" hangingPunct="1">
        <a:defRPr sz="8400" kern="1200">
          <a:solidFill>
            <a:schemeClr val="tx1"/>
          </a:solidFill>
          <a:latin typeface="+mn-lt"/>
          <a:ea typeface="+mn-ea"/>
          <a:cs typeface="+mn-cs"/>
        </a:defRPr>
      </a:lvl2pPr>
      <a:lvl3pPr marL="4267230" algn="l" defTabSz="4267230" rtl="0" eaLnBrk="1" latinLnBrk="0" hangingPunct="1">
        <a:defRPr sz="8400" kern="1200">
          <a:solidFill>
            <a:schemeClr val="tx1"/>
          </a:solidFill>
          <a:latin typeface="+mn-lt"/>
          <a:ea typeface="+mn-ea"/>
          <a:cs typeface="+mn-cs"/>
        </a:defRPr>
      </a:lvl3pPr>
      <a:lvl4pPr marL="6400846" algn="l" defTabSz="4267230" rtl="0" eaLnBrk="1" latinLnBrk="0" hangingPunct="1">
        <a:defRPr sz="8400" kern="1200">
          <a:solidFill>
            <a:schemeClr val="tx1"/>
          </a:solidFill>
          <a:latin typeface="+mn-lt"/>
          <a:ea typeface="+mn-ea"/>
          <a:cs typeface="+mn-cs"/>
        </a:defRPr>
      </a:lvl4pPr>
      <a:lvl5pPr marL="8534461" algn="l" defTabSz="4267230" rtl="0" eaLnBrk="1" latinLnBrk="0" hangingPunct="1">
        <a:defRPr sz="8400" kern="1200">
          <a:solidFill>
            <a:schemeClr val="tx1"/>
          </a:solidFill>
          <a:latin typeface="+mn-lt"/>
          <a:ea typeface="+mn-ea"/>
          <a:cs typeface="+mn-cs"/>
        </a:defRPr>
      </a:lvl5pPr>
      <a:lvl6pPr marL="10668076" algn="l" defTabSz="4267230" rtl="0" eaLnBrk="1" latinLnBrk="0" hangingPunct="1">
        <a:defRPr sz="8400" kern="1200">
          <a:solidFill>
            <a:schemeClr val="tx1"/>
          </a:solidFill>
          <a:latin typeface="+mn-lt"/>
          <a:ea typeface="+mn-ea"/>
          <a:cs typeface="+mn-cs"/>
        </a:defRPr>
      </a:lvl6pPr>
      <a:lvl7pPr marL="12801691" algn="l" defTabSz="4267230" rtl="0" eaLnBrk="1" latinLnBrk="0" hangingPunct="1">
        <a:defRPr sz="8400" kern="1200">
          <a:solidFill>
            <a:schemeClr val="tx1"/>
          </a:solidFill>
          <a:latin typeface="+mn-lt"/>
          <a:ea typeface="+mn-ea"/>
          <a:cs typeface="+mn-cs"/>
        </a:defRPr>
      </a:lvl7pPr>
      <a:lvl8pPr marL="14935307" algn="l" defTabSz="4267230" rtl="0" eaLnBrk="1" latinLnBrk="0" hangingPunct="1">
        <a:defRPr sz="8400" kern="1200">
          <a:solidFill>
            <a:schemeClr val="tx1"/>
          </a:solidFill>
          <a:latin typeface="+mn-lt"/>
          <a:ea typeface="+mn-ea"/>
          <a:cs typeface="+mn-cs"/>
        </a:defRPr>
      </a:lvl8pPr>
      <a:lvl9pPr marL="17068922" algn="l" defTabSz="4267230" rtl="0" eaLnBrk="1" latinLnBrk="0" hangingPunct="1">
        <a:defRPr sz="8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finding-aids.lib.unc.edu/05687/"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hyperlink" Target="https://www.flickr.com/photos/dukeyearlook/2108912472/"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Box 63">
            <a:extLst>
              <a:ext uri="{FF2B5EF4-FFF2-40B4-BE49-F238E27FC236}">
                <a16:creationId xmlns:a16="http://schemas.microsoft.com/office/drawing/2014/main" id="{176216C6-CEAF-4770-BC05-6B10F1F3D425}"/>
              </a:ext>
            </a:extLst>
          </p:cNvPr>
          <p:cNvSpPr txBox="1"/>
          <p:nvPr/>
        </p:nvSpPr>
        <p:spPr>
          <a:xfrm>
            <a:off x="3386946" y="29053697"/>
            <a:ext cx="43398181" cy="2055947"/>
          </a:xfrm>
          <a:prstGeom prst="rect">
            <a:avLst/>
          </a:prstGeom>
          <a:solidFill>
            <a:srgbClr val="C93601"/>
          </a:solidFill>
        </p:spPr>
        <p:txBody>
          <a:bodyPr wrap="square" lIns="365760" tIns="365760" rIns="365760" bIns="365760" rtlCol="0">
            <a:spAutoFit/>
          </a:bodyPr>
          <a:lstStyle/>
          <a:p>
            <a:pPr>
              <a:lnSpc>
                <a:spcPct val="107000"/>
              </a:lnSpc>
              <a:spcAft>
                <a:spcPts val="800"/>
              </a:spcAft>
            </a:pPr>
            <a:r>
              <a:rPr lang="en-US" sz="8000" b="1" dirty="0">
                <a:solidFill>
                  <a:schemeClr val="bg1"/>
                </a:solidFill>
                <a:latin typeface="Garamond" panose="02020404030301010803" pitchFamily="18" charset="0"/>
                <a:ea typeface="Calibri" panose="020F0502020204030204" pitchFamily="34" charset="0"/>
                <a:cs typeface="Times New Roman" panose="02020603050405020304" pitchFamily="18" charset="0"/>
              </a:rPr>
              <a:t> </a:t>
            </a:r>
          </a:p>
        </p:txBody>
      </p:sp>
      <p:sp>
        <p:nvSpPr>
          <p:cNvPr id="63" name="TextBox 62">
            <a:extLst>
              <a:ext uri="{FF2B5EF4-FFF2-40B4-BE49-F238E27FC236}">
                <a16:creationId xmlns:a16="http://schemas.microsoft.com/office/drawing/2014/main" id="{276DFD2C-4BF4-4CA1-B8DF-F21A71523691}"/>
              </a:ext>
            </a:extLst>
          </p:cNvPr>
          <p:cNvSpPr txBox="1"/>
          <p:nvPr/>
        </p:nvSpPr>
        <p:spPr>
          <a:xfrm>
            <a:off x="2409436" y="26721077"/>
            <a:ext cx="11783604" cy="2055947"/>
          </a:xfrm>
          <a:prstGeom prst="rect">
            <a:avLst/>
          </a:prstGeom>
          <a:solidFill>
            <a:srgbClr val="C93601"/>
          </a:solidFill>
        </p:spPr>
        <p:txBody>
          <a:bodyPr wrap="square" lIns="365760" tIns="365760" rIns="365760" bIns="365760" rtlCol="0">
            <a:spAutoFit/>
          </a:bodyPr>
          <a:lstStyle/>
          <a:p>
            <a:pPr>
              <a:lnSpc>
                <a:spcPct val="107000"/>
              </a:lnSpc>
              <a:spcAft>
                <a:spcPts val="800"/>
              </a:spcAft>
            </a:pPr>
            <a:r>
              <a:rPr lang="en-US" sz="8000" b="1" dirty="0">
                <a:solidFill>
                  <a:schemeClr val="bg1"/>
                </a:solidFill>
                <a:latin typeface="Garamond" panose="02020404030301010803" pitchFamily="18" charset="0"/>
                <a:ea typeface="Calibri" panose="020F0502020204030204" pitchFamily="34" charset="0"/>
                <a:cs typeface="Times New Roman" panose="02020603050405020304" pitchFamily="18" charset="0"/>
              </a:rPr>
              <a:t>Student Activism at Duke</a:t>
            </a:r>
          </a:p>
        </p:txBody>
      </p:sp>
      <p:sp>
        <p:nvSpPr>
          <p:cNvPr id="51" name="Rectangle 50">
            <a:extLst>
              <a:ext uri="{FF2B5EF4-FFF2-40B4-BE49-F238E27FC236}">
                <a16:creationId xmlns:a16="http://schemas.microsoft.com/office/drawing/2014/main" id="{D104A755-C532-4467-91B2-C7A11DD06A5A}"/>
              </a:ext>
            </a:extLst>
          </p:cNvPr>
          <p:cNvSpPr/>
          <p:nvPr/>
        </p:nvSpPr>
        <p:spPr>
          <a:xfrm>
            <a:off x="6454421" y="17700935"/>
            <a:ext cx="3693634" cy="3376186"/>
          </a:xfrm>
          <a:prstGeom prst="rect">
            <a:avLst/>
          </a:prstGeom>
          <a:solidFill>
            <a:srgbClr val="F099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F35E81AF-CEC0-48E9-B381-5529233FCAD8}"/>
              </a:ext>
            </a:extLst>
          </p:cNvPr>
          <p:cNvSpPr/>
          <p:nvPr/>
        </p:nvSpPr>
        <p:spPr>
          <a:xfrm>
            <a:off x="0" y="4239093"/>
            <a:ext cx="49377600" cy="4609902"/>
          </a:xfrm>
          <a:prstGeom prst="rect">
            <a:avLst/>
          </a:prstGeom>
          <a:solidFill>
            <a:srgbClr val="98867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7D779353-D609-4EFD-9C5A-1DBD22C3A934}"/>
              </a:ext>
            </a:extLst>
          </p:cNvPr>
          <p:cNvSpPr/>
          <p:nvPr/>
        </p:nvSpPr>
        <p:spPr>
          <a:xfrm>
            <a:off x="0" y="0"/>
            <a:ext cx="49377600" cy="5779546"/>
          </a:xfrm>
          <a:prstGeom prst="rect">
            <a:avLst/>
          </a:prstGeom>
          <a:solidFill>
            <a:srgbClr val="001A5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1016000" y="702450"/>
            <a:ext cx="46365566" cy="5863144"/>
          </a:xfrm>
          <a:prstGeom prst="rect">
            <a:avLst/>
          </a:prstGeom>
          <a:noFill/>
        </p:spPr>
        <p:txBody>
          <a:bodyPr wrap="square" rtlCol="0">
            <a:spAutoFit/>
          </a:bodyPr>
          <a:lstStyle/>
          <a:p>
            <a:pPr algn="ctr"/>
            <a:r>
              <a:rPr lang="en-US" sz="15000" dirty="0">
                <a:solidFill>
                  <a:schemeClr val="bg1"/>
                </a:solidFill>
                <a:latin typeface="Garamond" panose="02020404030301010803" pitchFamily="18" charset="0"/>
              </a:rPr>
              <a:t>Hidden Student Activism Made Visible: </a:t>
            </a:r>
          </a:p>
          <a:p>
            <a:pPr algn="ctr"/>
            <a:r>
              <a:rPr lang="en-US" sz="15000" dirty="0">
                <a:solidFill>
                  <a:schemeClr val="bg1"/>
                </a:solidFill>
                <a:latin typeface="Garamond" panose="02020404030301010803" pitchFamily="18" charset="0"/>
              </a:rPr>
              <a:t>A Collaborative Approach to Librarian Learning</a:t>
            </a:r>
          </a:p>
          <a:p>
            <a:pPr algn="ctr"/>
            <a:endParaRPr lang="en-US" sz="7500" dirty="0">
              <a:solidFill>
                <a:schemeClr val="bg1"/>
              </a:solidFill>
              <a:latin typeface="Garamond" panose="02020404030301010803" pitchFamily="18" charset="0"/>
            </a:endParaRPr>
          </a:p>
        </p:txBody>
      </p:sp>
      <p:sp>
        <p:nvSpPr>
          <p:cNvPr id="4" name="TextBox 3"/>
          <p:cNvSpPr txBox="1"/>
          <p:nvPr/>
        </p:nvSpPr>
        <p:spPr>
          <a:xfrm>
            <a:off x="34742199" y="12011632"/>
            <a:ext cx="13614400" cy="10556736"/>
          </a:xfrm>
          <a:prstGeom prst="rect">
            <a:avLst/>
          </a:prstGeom>
          <a:noFill/>
        </p:spPr>
        <p:txBody>
          <a:bodyPr wrap="square" rtlCol="0">
            <a:spAutoFit/>
          </a:bodyPr>
          <a:lstStyle/>
          <a:p>
            <a:pPr marL="1143000" indent="-1143000">
              <a:buFont typeface="Arial" panose="020B0604020202020204" pitchFamily="34" charset="0"/>
              <a:buChar char="•"/>
            </a:pPr>
            <a:r>
              <a:rPr lang="en-US" sz="6000" dirty="0"/>
              <a:t>Deadlines are your friend</a:t>
            </a:r>
          </a:p>
          <a:p>
            <a:pPr marL="1143000" indent="-1143000">
              <a:buFont typeface="Arial" panose="020B0604020202020204" pitchFamily="34" charset="0"/>
              <a:buChar char="•"/>
            </a:pPr>
            <a:r>
              <a:rPr lang="en-US" sz="6000" dirty="0"/>
              <a:t>Archival research is time consuming</a:t>
            </a:r>
          </a:p>
          <a:p>
            <a:pPr marL="1143000" indent="-1143000">
              <a:buFont typeface="Arial" panose="020B0604020202020204" pitchFamily="34" charset="0"/>
              <a:buChar char="•"/>
            </a:pPr>
            <a:r>
              <a:rPr lang="en-US" sz="6000" dirty="0"/>
              <a:t>How to balance our “day jobs” with this project</a:t>
            </a:r>
          </a:p>
          <a:p>
            <a:pPr marL="1143000" indent="-1143000">
              <a:buFont typeface="Arial" panose="020B0604020202020204" pitchFamily="34" charset="0"/>
              <a:buChar char="•"/>
            </a:pPr>
            <a:r>
              <a:rPr lang="en-US" sz="6000" dirty="0"/>
              <a:t>Many questions to answer (where to store files, where should website live, etc.)</a:t>
            </a:r>
          </a:p>
          <a:p>
            <a:pPr marL="1143000" indent="-1143000">
              <a:buFont typeface="Arial" panose="020B0604020202020204" pitchFamily="34" charset="0"/>
              <a:buChar char="•"/>
            </a:pPr>
            <a:r>
              <a:rPr lang="en-US" sz="6000" dirty="0"/>
              <a:t>Managing with no budget</a:t>
            </a:r>
          </a:p>
          <a:p>
            <a:pPr marL="1143000" indent="-1143000">
              <a:buFont typeface="Arial" panose="020B0604020202020204" pitchFamily="34" charset="0"/>
              <a:buChar char="•"/>
            </a:pPr>
            <a:r>
              <a:rPr lang="en-US" sz="6000" dirty="0"/>
              <a:t>Take advantage of in-house expertise</a:t>
            </a:r>
          </a:p>
          <a:p>
            <a:pPr marL="1143000" indent="-1143000">
              <a:buFont typeface="Arial" panose="020B0604020202020204" pitchFamily="34" charset="0"/>
              <a:buChar char="•"/>
            </a:pPr>
            <a:endParaRPr lang="en-US" sz="6000" dirty="0">
              <a:solidFill>
                <a:schemeClr val="bg2">
                  <a:lumMod val="50000"/>
                </a:schemeClr>
              </a:solidFill>
            </a:endParaRPr>
          </a:p>
          <a:p>
            <a:pPr marL="1143000" indent="-1143000" algn="ctr">
              <a:buFont typeface="Arial" panose="020B0604020202020204" pitchFamily="34" charset="0"/>
              <a:buChar char="•"/>
            </a:pPr>
            <a:endParaRPr lang="en-US" sz="8000" dirty="0"/>
          </a:p>
        </p:txBody>
      </p:sp>
      <p:pic>
        <p:nvPicPr>
          <p:cNvPr id="15" name="Picture 15" descr="league-of-women-voters-1927.jpg"/>
          <p:cNvPicPr>
            <a:picLocks noChangeAspect="1"/>
          </p:cNvPicPr>
          <p:nvPr/>
        </p:nvPicPr>
        <p:blipFill>
          <a:blip r:embed="rId3"/>
          <a:stretch>
            <a:fillRect/>
          </a:stretch>
        </p:blipFill>
        <p:spPr>
          <a:xfrm>
            <a:off x="40474293" y="22966909"/>
            <a:ext cx="6310834" cy="3596738"/>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
        <p:nvSpPr>
          <p:cNvPr id="9" name="TextBox 8">
            <a:extLst>
              <a:ext uri="{FF2B5EF4-FFF2-40B4-BE49-F238E27FC236}">
                <a16:creationId xmlns:a16="http://schemas.microsoft.com/office/drawing/2014/main" id="{6CF151F4-3CB3-4804-AFC7-3C7B65895051}"/>
              </a:ext>
            </a:extLst>
          </p:cNvPr>
          <p:cNvSpPr txBox="1"/>
          <p:nvPr/>
        </p:nvSpPr>
        <p:spPr>
          <a:xfrm>
            <a:off x="3894946" y="5724041"/>
            <a:ext cx="40607673" cy="3046988"/>
          </a:xfrm>
          <a:prstGeom prst="rect">
            <a:avLst/>
          </a:prstGeom>
          <a:noFill/>
        </p:spPr>
        <p:txBody>
          <a:bodyPr wrap="square" rtlCol="0">
            <a:spAutoFit/>
          </a:bodyPr>
          <a:lstStyle/>
          <a:p>
            <a:pPr algn="ctr"/>
            <a:r>
              <a:rPr lang="en-US" sz="9600" dirty="0">
                <a:solidFill>
                  <a:schemeClr val="bg1"/>
                </a:solidFill>
                <a:latin typeface="Garamond" panose="02020404030301010803" pitchFamily="18" charset="0"/>
              </a:rPr>
              <a:t>By Arianne Hartsell-Gundy, Kelley Lawton, and Hannah Rozear </a:t>
            </a:r>
          </a:p>
          <a:p>
            <a:pPr algn="ctr"/>
            <a:r>
              <a:rPr lang="en-US" sz="9600" dirty="0">
                <a:solidFill>
                  <a:schemeClr val="bg1"/>
                </a:solidFill>
                <a:latin typeface="Garamond" panose="02020404030301010803" pitchFamily="18" charset="0"/>
              </a:rPr>
              <a:t>Duke University</a:t>
            </a:r>
          </a:p>
        </p:txBody>
      </p:sp>
      <p:pic>
        <p:nvPicPr>
          <p:cNvPr id="32" name="Picture 31">
            <a:extLst>
              <a:ext uri="{FF2B5EF4-FFF2-40B4-BE49-F238E27FC236}">
                <a16:creationId xmlns:a16="http://schemas.microsoft.com/office/drawing/2014/main" id="{70A06D40-B67A-4A9C-B6D9-06AD3CF1106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53571" y="1351072"/>
            <a:ext cx="3666751" cy="6400813"/>
          </a:xfrm>
          <a:prstGeom prst="rect">
            <a:avLst/>
          </a:prstGeom>
        </p:spPr>
      </p:pic>
      <p:sp>
        <p:nvSpPr>
          <p:cNvPr id="35" name="TextBox 34">
            <a:extLst>
              <a:ext uri="{FF2B5EF4-FFF2-40B4-BE49-F238E27FC236}">
                <a16:creationId xmlns:a16="http://schemas.microsoft.com/office/drawing/2014/main" id="{17D4ECCF-DC45-4640-B9C5-F2E9EE32E730}"/>
              </a:ext>
            </a:extLst>
          </p:cNvPr>
          <p:cNvSpPr txBox="1"/>
          <p:nvPr/>
        </p:nvSpPr>
        <p:spPr>
          <a:xfrm>
            <a:off x="33777798" y="10134848"/>
            <a:ext cx="9721516" cy="1323439"/>
          </a:xfrm>
          <a:prstGeom prst="rect">
            <a:avLst/>
          </a:prstGeom>
          <a:noFill/>
        </p:spPr>
        <p:txBody>
          <a:bodyPr wrap="square" rtlCol="0">
            <a:spAutoFit/>
          </a:bodyPr>
          <a:lstStyle/>
          <a:p>
            <a:r>
              <a:rPr lang="en-US" sz="8000" b="1" dirty="0">
                <a:latin typeface="Garamond" panose="02020404030301010803" pitchFamily="18" charset="0"/>
              </a:rPr>
              <a:t>Lessons Learned</a:t>
            </a:r>
          </a:p>
        </p:txBody>
      </p:sp>
      <p:sp>
        <p:nvSpPr>
          <p:cNvPr id="38" name="TextBox 37">
            <a:extLst>
              <a:ext uri="{FF2B5EF4-FFF2-40B4-BE49-F238E27FC236}">
                <a16:creationId xmlns:a16="http://schemas.microsoft.com/office/drawing/2014/main" id="{7E561D1B-4FBC-486F-9229-45905E4855FD}"/>
              </a:ext>
            </a:extLst>
          </p:cNvPr>
          <p:cNvSpPr txBox="1"/>
          <p:nvPr/>
        </p:nvSpPr>
        <p:spPr>
          <a:xfrm>
            <a:off x="15514956" y="10382711"/>
            <a:ext cx="4407405" cy="1323439"/>
          </a:xfrm>
          <a:prstGeom prst="rect">
            <a:avLst/>
          </a:prstGeom>
          <a:noFill/>
        </p:spPr>
        <p:txBody>
          <a:bodyPr wrap="square" rtlCol="0">
            <a:spAutoFit/>
          </a:bodyPr>
          <a:lstStyle/>
          <a:p>
            <a:r>
              <a:rPr lang="en-US" sz="8000" b="1" dirty="0">
                <a:latin typeface="Garamond" panose="02020404030301010803" pitchFamily="18" charset="0"/>
              </a:rPr>
              <a:t>Workflow</a:t>
            </a:r>
          </a:p>
        </p:txBody>
      </p:sp>
      <p:sp>
        <p:nvSpPr>
          <p:cNvPr id="39" name="TextBox 38">
            <a:extLst>
              <a:ext uri="{FF2B5EF4-FFF2-40B4-BE49-F238E27FC236}">
                <a16:creationId xmlns:a16="http://schemas.microsoft.com/office/drawing/2014/main" id="{65C4FEF7-B84C-43F0-A899-CDF5F7558434}"/>
              </a:ext>
            </a:extLst>
          </p:cNvPr>
          <p:cNvSpPr txBox="1"/>
          <p:nvPr/>
        </p:nvSpPr>
        <p:spPr>
          <a:xfrm>
            <a:off x="704369" y="10151791"/>
            <a:ext cx="3516507" cy="1323439"/>
          </a:xfrm>
          <a:prstGeom prst="rect">
            <a:avLst/>
          </a:prstGeom>
          <a:noFill/>
        </p:spPr>
        <p:txBody>
          <a:bodyPr wrap="square" rtlCol="0">
            <a:spAutoFit/>
          </a:bodyPr>
          <a:lstStyle/>
          <a:p>
            <a:r>
              <a:rPr lang="en-US" sz="8000" b="1" dirty="0">
                <a:latin typeface="Garamond" panose="02020404030301010803" pitchFamily="18" charset="0"/>
              </a:rPr>
              <a:t>Groups</a:t>
            </a:r>
          </a:p>
        </p:txBody>
      </p:sp>
      <p:sp>
        <p:nvSpPr>
          <p:cNvPr id="41" name="TextBox 40">
            <a:extLst>
              <a:ext uri="{FF2B5EF4-FFF2-40B4-BE49-F238E27FC236}">
                <a16:creationId xmlns:a16="http://schemas.microsoft.com/office/drawing/2014/main" id="{0F45E557-7A7B-4BFF-AB0C-B43420FEAD7F}"/>
              </a:ext>
            </a:extLst>
          </p:cNvPr>
          <p:cNvSpPr txBox="1"/>
          <p:nvPr/>
        </p:nvSpPr>
        <p:spPr>
          <a:xfrm>
            <a:off x="4913885" y="10419934"/>
            <a:ext cx="9721516" cy="3416320"/>
          </a:xfrm>
          <a:prstGeom prst="rect">
            <a:avLst/>
          </a:prstGeom>
          <a:noFill/>
        </p:spPr>
        <p:txBody>
          <a:bodyPr wrap="square" rtlCol="0">
            <a:spAutoFit/>
          </a:bodyPr>
          <a:lstStyle/>
          <a:p>
            <a:r>
              <a:rPr lang="en-US" sz="5400" dirty="0">
                <a:latin typeface="Garamond" panose="02020404030301010803" pitchFamily="18" charset="0"/>
              </a:rPr>
              <a:t>We formed small groups to focus on different tasks and learn new skills.  Groups were a mixture of experts and novices.</a:t>
            </a:r>
          </a:p>
        </p:txBody>
      </p:sp>
      <p:sp>
        <p:nvSpPr>
          <p:cNvPr id="47" name="TextBox 46">
            <a:extLst>
              <a:ext uri="{FF2B5EF4-FFF2-40B4-BE49-F238E27FC236}">
                <a16:creationId xmlns:a16="http://schemas.microsoft.com/office/drawing/2014/main" id="{720B1A79-4C7D-486D-97AA-B6C162548756}"/>
              </a:ext>
            </a:extLst>
          </p:cNvPr>
          <p:cNvSpPr txBox="1"/>
          <p:nvPr/>
        </p:nvSpPr>
        <p:spPr>
          <a:xfrm>
            <a:off x="2447544" y="14963705"/>
            <a:ext cx="5386085" cy="4134465"/>
          </a:xfrm>
          <a:prstGeom prst="rect">
            <a:avLst/>
          </a:prstGeom>
          <a:solidFill>
            <a:srgbClr val="728302"/>
          </a:solidFill>
        </p:spPr>
        <p:txBody>
          <a:bodyPr wrap="square" lIns="365760" tIns="365760" rIns="365760" bIns="365760" rtlCol="0">
            <a:spAutoFit/>
          </a:bodyPr>
          <a:lstStyle/>
          <a:p>
            <a:pPr>
              <a:lnSpc>
                <a:spcPct val="107000"/>
              </a:lnSpc>
              <a:spcAft>
                <a:spcPts val="800"/>
              </a:spcAft>
            </a:pPr>
            <a:r>
              <a:rPr lang="en-US" sz="4000" b="1" dirty="0">
                <a:solidFill>
                  <a:schemeClr val="bg1"/>
                </a:solidFill>
                <a:latin typeface="Garamond" panose="02020404030301010803" pitchFamily="18" charset="0"/>
                <a:ea typeface="Calibri" panose="020F0502020204030204" pitchFamily="34" charset="0"/>
                <a:cs typeface="Times New Roman" panose="02020603050405020304" pitchFamily="18" charset="0"/>
              </a:rPr>
              <a:t>Text Analysis Team</a:t>
            </a:r>
          </a:p>
          <a:p>
            <a:pPr marL="342900" marR="0" lvl="0" indent="-342900">
              <a:lnSpc>
                <a:spcPct val="107000"/>
              </a:lnSpc>
              <a:spcBef>
                <a:spcPts val="0"/>
              </a:spcBef>
              <a:spcAft>
                <a:spcPts val="0"/>
              </a:spcAft>
              <a:buFont typeface="Symbol" panose="05050102010706020507" pitchFamily="18" charset="2"/>
              <a:buChar char=""/>
            </a:pPr>
            <a:r>
              <a:rPr lang="en-US" sz="4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AntConc</a:t>
            </a:r>
          </a:p>
          <a:p>
            <a:pPr marL="342900" marR="0" lvl="0" indent="-342900">
              <a:lnSpc>
                <a:spcPct val="107000"/>
              </a:lnSpc>
              <a:spcBef>
                <a:spcPts val="0"/>
              </a:spcBef>
              <a:spcAft>
                <a:spcPts val="0"/>
              </a:spcAft>
              <a:buFont typeface="Symbol" panose="05050102010706020507" pitchFamily="18" charset="2"/>
              <a:buChar char=""/>
            </a:pPr>
            <a:r>
              <a:rPr lang="en-US" sz="4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NVivo</a:t>
            </a:r>
          </a:p>
          <a:p>
            <a:pPr marL="342900" marR="0" lvl="0" indent="-342900">
              <a:lnSpc>
                <a:spcPct val="107000"/>
              </a:lnSpc>
              <a:spcBef>
                <a:spcPts val="0"/>
              </a:spcBef>
              <a:spcAft>
                <a:spcPts val="0"/>
              </a:spcAft>
              <a:buFont typeface="Symbol" panose="05050102010706020507" pitchFamily="18" charset="2"/>
              <a:buChar char=""/>
            </a:pPr>
            <a:r>
              <a:rPr lang="en-US" sz="4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Abbyy FineReader</a:t>
            </a:r>
          </a:p>
          <a:p>
            <a:pPr marL="342900" marR="0" lvl="0" indent="-342900">
              <a:lnSpc>
                <a:spcPct val="107000"/>
              </a:lnSpc>
              <a:spcBef>
                <a:spcPts val="0"/>
              </a:spcBef>
              <a:spcAft>
                <a:spcPts val="0"/>
              </a:spcAft>
              <a:buFont typeface="Symbol" panose="05050102010706020507" pitchFamily="18" charset="2"/>
              <a:buChar char=""/>
            </a:pPr>
            <a:r>
              <a:rPr lang="en-US" sz="4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Clean OCR</a:t>
            </a:r>
            <a:endParaRPr lang="en-US" sz="4000" dirty="0">
              <a:solidFill>
                <a:schemeClr val="bg1"/>
              </a:solidFill>
              <a:latin typeface="Garamond" panose="02020404030301010803" pitchFamily="18" charset="0"/>
            </a:endParaRPr>
          </a:p>
        </p:txBody>
      </p:sp>
      <p:sp>
        <p:nvSpPr>
          <p:cNvPr id="48" name="TextBox 47">
            <a:extLst>
              <a:ext uri="{FF2B5EF4-FFF2-40B4-BE49-F238E27FC236}">
                <a16:creationId xmlns:a16="http://schemas.microsoft.com/office/drawing/2014/main" id="{DA570562-C983-4B9E-B45F-496F9D9D92EA}"/>
              </a:ext>
            </a:extLst>
          </p:cNvPr>
          <p:cNvSpPr txBox="1"/>
          <p:nvPr/>
        </p:nvSpPr>
        <p:spPr>
          <a:xfrm>
            <a:off x="8669531" y="14951985"/>
            <a:ext cx="5255422" cy="4134465"/>
          </a:xfrm>
          <a:prstGeom prst="rect">
            <a:avLst/>
          </a:prstGeom>
          <a:solidFill>
            <a:srgbClr val="FFD960"/>
          </a:solidFill>
        </p:spPr>
        <p:txBody>
          <a:bodyPr wrap="square" lIns="365760" tIns="365760" rIns="365760" bIns="365760" rtlCol="0">
            <a:spAutoFit/>
          </a:bodyPr>
          <a:lstStyle/>
          <a:p>
            <a:pPr>
              <a:lnSpc>
                <a:spcPct val="107000"/>
              </a:lnSpc>
              <a:spcAft>
                <a:spcPts val="800"/>
              </a:spcAft>
            </a:pPr>
            <a:r>
              <a:rPr lang="en-US" sz="4000" b="1" dirty="0">
                <a:solidFill>
                  <a:schemeClr val="bg1"/>
                </a:solidFill>
                <a:latin typeface="Garamond" panose="02020404030301010803" pitchFamily="18" charset="0"/>
                <a:ea typeface="Calibri" panose="020F0502020204030204" pitchFamily="34" charset="0"/>
                <a:cs typeface="Times New Roman" panose="02020603050405020304" pitchFamily="18" charset="0"/>
              </a:rPr>
              <a:t>Website Team</a:t>
            </a:r>
          </a:p>
          <a:p>
            <a:pPr marL="342900" marR="0" lvl="0" indent="-342900">
              <a:lnSpc>
                <a:spcPct val="107000"/>
              </a:lnSpc>
              <a:spcBef>
                <a:spcPts val="0"/>
              </a:spcBef>
              <a:spcAft>
                <a:spcPts val="0"/>
              </a:spcAft>
              <a:buFont typeface="Symbol" panose="05050102010706020507" pitchFamily="18" charset="2"/>
              <a:buChar char=""/>
            </a:pPr>
            <a:r>
              <a:rPr lang="en-US" sz="4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Drupal</a:t>
            </a:r>
          </a:p>
          <a:p>
            <a:pPr marL="342900" marR="0" lvl="0" indent="-342900">
              <a:lnSpc>
                <a:spcPct val="107000"/>
              </a:lnSpc>
              <a:spcBef>
                <a:spcPts val="0"/>
              </a:spcBef>
              <a:spcAft>
                <a:spcPts val="0"/>
              </a:spcAft>
              <a:buFont typeface="Symbol" panose="05050102010706020507" pitchFamily="18" charset="2"/>
              <a:buChar char=""/>
            </a:pPr>
            <a:r>
              <a:rPr lang="en-US" sz="4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Design</a:t>
            </a:r>
          </a:p>
          <a:p>
            <a:pPr marL="342900" marR="0" lvl="0" indent="-342900">
              <a:lnSpc>
                <a:spcPct val="107000"/>
              </a:lnSpc>
              <a:spcBef>
                <a:spcPts val="0"/>
              </a:spcBef>
              <a:spcAft>
                <a:spcPts val="0"/>
              </a:spcAft>
              <a:buFont typeface="Symbol" panose="05050102010706020507" pitchFamily="18" charset="2"/>
              <a:buChar char=""/>
            </a:pPr>
            <a:r>
              <a:rPr lang="en-US" sz="4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Hosting</a:t>
            </a:r>
          </a:p>
          <a:p>
            <a:pPr marL="342900" marR="0" lvl="0" indent="-342900">
              <a:lnSpc>
                <a:spcPct val="107000"/>
              </a:lnSpc>
              <a:spcBef>
                <a:spcPts val="0"/>
              </a:spcBef>
              <a:spcAft>
                <a:spcPts val="800"/>
              </a:spcAft>
              <a:buFont typeface="Symbol" panose="05050102010706020507" pitchFamily="18" charset="2"/>
              <a:buChar char=""/>
            </a:pPr>
            <a:r>
              <a:rPr lang="en-US" sz="4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Sustainability</a:t>
            </a:r>
            <a:endParaRPr lang="en-US" sz="4000" dirty="0">
              <a:solidFill>
                <a:schemeClr val="bg1"/>
              </a:solidFill>
              <a:latin typeface="Garamond" panose="02020404030301010803" pitchFamily="18" charset="0"/>
            </a:endParaRPr>
          </a:p>
        </p:txBody>
      </p:sp>
      <p:sp>
        <p:nvSpPr>
          <p:cNvPr id="50" name="TextBox 49">
            <a:extLst>
              <a:ext uri="{FF2B5EF4-FFF2-40B4-BE49-F238E27FC236}">
                <a16:creationId xmlns:a16="http://schemas.microsoft.com/office/drawing/2014/main" id="{F9AEE84B-AD00-4BDE-9EBB-1FC1165BA0CE}"/>
              </a:ext>
            </a:extLst>
          </p:cNvPr>
          <p:cNvSpPr txBox="1"/>
          <p:nvPr/>
        </p:nvSpPr>
        <p:spPr>
          <a:xfrm>
            <a:off x="2447544" y="19883973"/>
            <a:ext cx="5387875" cy="4237057"/>
          </a:xfrm>
          <a:prstGeom prst="rect">
            <a:avLst/>
          </a:prstGeom>
          <a:solidFill>
            <a:srgbClr val="993399"/>
          </a:solidFill>
        </p:spPr>
        <p:txBody>
          <a:bodyPr wrap="square" lIns="365760" tIns="365760" rIns="365760" bIns="365760" rtlCol="0">
            <a:spAutoFit/>
          </a:bodyPr>
          <a:lstStyle/>
          <a:p>
            <a:pPr>
              <a:lnSpc>
                <a:spcPct val="107000"/>
              </a:lnSpc>
              <a:spcAft>
                <a:spcPts val="800"/>
              </a:spcAft>
            </a:pPr>
            <a:r>
              <a:rPr lang="en-US" sz="4000" b="1" dirty="0">
                <a:solidFill>
                  <a:schemeClr val="bg1"/>
                </a:solidFill>
                <a:latin typeface="Garamond" panose="02020404030301010803" pitchFamily="18" charset="0"/>
                <a:ea typeface="Calibri" panose="020F0502020204030204" pitchFamily="34" charset="0"/>
                <a:cs typeface="Times New Roman" panose="02020603050405020304" pitchFamily="18" charset="0"/>
              </a:rPr>
              <a:t>Research Team</a:t>
            </a:r>
          </a:p>
          <a:p>
            <a:pPr marL="342900" marR="0" lvl="0" indent="-342900">
              <a:lnSpc>
                <a:spcPct val="107000"/>
              </a:lnSpc>
              <a:spcBef>
                <a:spcPts val="0"/>
              </a:spcBef>
              <a:spcAft>
                <a:spcPts val="0"/>
              </a:spcAft>
              <a:buFont typeface="Symbol" panose="05050102010706020507" pitchFamily="18" charset="2"/>
              <a:buChar char=""/>
            </a:pPr>
            <a:r>
              <a:rPr lang="en-US" sz="4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Archival research</a:t>
            </a:r>
          </a:p>
          <a:p>
            <a:pPr marL="342900" marR="0" lvl="0" indent="-342900">
              <a:lnSpc>
                <a:spcPct val="107000"/>
              </a:lnSpc>
              <a:spcBef>
                <a:spcPts val="0"/>
              </a:spcBef>
              <a:spcAft>
                <a:spcPts val="0"/>
              </a:spcAft>
              <a:buFont typeface="Symbol" panose="05050102010706020507" pitchFamily="18" charset="2"/>
              <a:buChar char=""/>
            </a:pPr>
            <a:r>
              <a:rPr lang="en-US" sz="4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Digitization</a:t>
            </a:r>
          </a:p>
          <a:p>
            <a:pPr marL="342900" marR="0" lvl="0" indent="-342900">
              <a:lnSpc>
                <a:spcPct val="107000"/>
              </a:lnSpc>
              <a:spcBef>
                <a:spcPts val="0"/>
              </a:spcBef>
              <a:spcAft>
                <a:spcPts val="800"/>
              </a:spcAft>
              <a:buFont typeface="Symbol" panose="05050102010706020507" pitchFamily="18" charset="2"/>
              <a:buChar char=""/>
            </a:pPr>
            <a:r>
              <a:rPr lang="en-US" sz="4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Organization of files</a:t>
            </a:r>
          </a:p>
          <a:p>
            <a:pPr marL="342900" marR="0" lvl="0" indent="-342900">
              <a:lnSpc>
                <a:spcPct val="107000"/>
              </a:lnSpc>
              <a:spcBef>
                <a:spcPts val="0"/>
              </a:spcBef>
              <a:spcAft>
                <a:spcPts val="800"/>
              </a:spcAft>
              <a:buFont typeface="Symbol" panose="05050102010706020507" pitchFamily="18" charset="2"/>
              <a:buChar char=""/>
            </a:pPr>
            <a:r>
              <a:rPr lang="en-US" sz="4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Storage</a:t>
            </a:r>
          </a:p>
        </p:txBody>
      </p:sp>
      <p:sp>
        <p:nvSpPr>
          <p:cNvPr id="52" name="TextBox 51">
            <a:extLst>
              <a:ext uri="{FF2B5EF4-FFF2-40B4-BE49-F238E27FC236}">
                <a16:creationId xmlns:a16="http://schemas.microsoft.com/office/drawing/2014/main" id="{428C7A4A-059B-489B-A69C-BDA4585D1820}"/>
              </a:ext>
            </a:extLst>
          </p:cNvPr>
          <p:cNvSpPr txBox="1"/>
          <p:nvPr/>
        </p:nvSpPr>
        <p:spPr>
          <a:xfrm>
            <a:off x="8690480" y="19809544"/>
            <a:ext cx="5387875" cy="4134465"/>
          </a:xfrm>
          <a:prstGeom prst="rect">
            <a:avLst/>
          </a:prstGeom>
          <a:solidFill>
            <a:srgbClr val="0736A4"/>
          </a:solidFill>
        </p:spPr>
        <p:txBody>
          <a:bodyPr wrap="square" lIns="365760" tIns="365760" rIns="365760" bIns="365760" rtlCol="0">
            <a:spAutoFit/>
          </a:bodyPr>
          <a:lstStyle/>
          <a:p>
            <a:pPr>
              <a:lnSpc>
                <a:spcPct val="107000"/>
              </a:lnSpc>
              <a:spcAft>
                <a:spcPts val="800"/>
              </a:spcAft>
            </a:pPr>
            <a:r>
              <a:rPr lang="en-US" sz="4000" b="1" dirty="0">
                <a:solidFill>
                  <a:schemeClr val="bg1"/>
                </a:solidFill>
                <a:latin typeface="Garamond" panose="02020404030301010803" pitchFamily="18" charset="0"/>
                <a:ea typeface="Calibri" panose="020F0502020204030204" pitchFamily="34" charset="0"/>
                <a:cs typeface="Times New Roman" panose="02020603050405020304" pitchFamily="18" charset="0"/>
              </a:rPr>
              <a:t>Timeline Team</a:t>
            </a:r>
          </a:p>
          <a:p>
            <a:pPr marL="342900" marR="0" lvl="0" indent="-342900">
              <a:lnSpc>
                <a:spcPct val="107000"/>
              </a:lnSpc>
              <a:spcBef>
                <a:spcPts val="0"/>
              </a:spcBef>
              <a:spcAft>
                <a:spcPts val="0"/>
              </a:spcAft>
              <a:buFont typeface="Symbol" panose="05050102010706020507" pitchFamily="18" charset="2"/>
              <a:buChar char=""/>
            </a:pPr>
            <a:r>
              <a:rPr lang="en-US" sz="4000" dirty="0">
                <a:solidFill>
                  <a:schemeClr val="bg1"/>
                </a:solidFill>
                <a:latin typeface="Garamond" panose="02020404030301010803" pitchFamily="18" charset="0"/>
                <a:ea typeface="Calibri" panose="020F0502020204030204" pitchFamily="34" charset="0"/>
                <a:cs typeface="Times New Roman" panose="02020603050405020304" pitchFamily="18" charset="0"/>
              </a:rPr>
              <a:t>Timeline JS</a:t>
            </a:r>
          </a:p>
          <a:p>
            <a:pPr marL="342900" marR="0" lvl="0" indent="-342900">
              <a:lnSpc>
                <a:spcPct val="107000"/>
              </a:lnSpc>
              <a:spcBef>
                <a:spcPts val="0"/>
              </a:spcBef>
              <a:spcAft>
                <a:spcPts val="0"/>
              </a:spcAft>
              <a:buFont typeface="Symbol" panose="05050102010706020507" pitchFamily="18" charset="2"/>
              <a:buChar char=""/>
            </a:pPr>
            <a:r>
              <a:rPr lang="en-US" sz="4000" dirty="0">
                <a:solidFill>
                  <a:schemeClr val="bg1"/>
                </a:solidFill>
                <a:latin typeface="Garamond" panose="02020404030301010803" pitchFamily="18" charset="0"/>
                <a:cs typeface="Times New Roman" panose="02020603050405020304" pitchFamily="18" charset="0"/>
              </a:rPr>
              <a:t>Digitization</a:t>
            </a:r>
          </a:p>
          <a:p>
            <a:pPr marL="342900" marR="0" lvl="0" indent="-342900">
              <a:lnSpc>
                <a:spcPct val="107000"/>
              </a:lnSpc>
              <a:spcBef>
                <a:spcPts val="0"/>
              </a:spcBef>
              <a:spcAft>
                <a:spcPts val="0"/>
              </a:spcAft>
              <a:buFont typeface="Symbol" panose="05050102010706020507" pitchFamily="18" charset="2"/>
              <a:buChar char=""/>
            </a:pPr>
            <a:r>
              <a:rPr lang="en-US" sz="4000" dirty="0">
                <a:solidFill>
                  <a:schemeClr val="bg1"/>
                </a:solidFill>
                <a:latin typeface="Garamond" panose="02020404030301010803" pitchFamily="18" charset="0"/>
                <a:cs typeface="Times New Roman" panose="02020603050405020304" pitchFamily="18" charset="0"/>
              </a:rPr>
              <a:t>Dealing with images</a:t>
            </a:r>
          </a:p>
          <a:p>
            <a:pPr marL="342900" marR="0" lvl="0" indent="-342900">
              <a:lnSpc>
                <a:spcPct val="107000"/>
              </a:lnSpc>
              <a:spcBef>
                <a:spcPts val="0"/>
              </a:spcBef>
              <a:spcAft>
                <a:spcPts val="0"/>
              </a:spcAft>
              <a:buFont typeface="Symbol" panose="05050102010706020507" pitchFamily="18" charset="2"/>
              <a:buChar char=""/>
            </a:pPr>
            <a:r>
              <a:rPr lang="en-US" sz="4000" dirty="0">
                <a:solidFill>
                  <a:schemeClr val="bg1"/>
                </a:solidFill>
                <a:latin typeface="Garamond" panose="02020404030301010803" pitchFamily="18" charset="0"/>
                <a:cs typeface="Times New Roman" panose="02020603050405020304" pitchFamily="18" charset="0"/>
              </a:rPr>
              <a:t>Design</a:t>
            </a:r>
            <a:endParaRPr lang="en-US" sz="4000" dirty="0">
              <a:solidFill>
                <a:schemeClr val="bg1"/>
              </a:solidFill>
              <a:latin typeface="Garamond" panose="02020404030301010803" pitchFamily="18" charset="0"/>
            </a:endParaRPr>
          </a:p>
        </p:txBody>
      </p:sp>
      <p:sp>
        <p:nvSpPr>
          <p:cNvPr id="53" name="TextBox 52">
            <a:extLst>
              <a:ext uri="{FF2B5EF4-FFF2-40B4-BE49-F238E27FC236}">
                <a16:creationId xmlns:a16="http://schemas.microsoft.com/office/drawing/2014/main" id="{0BD72AB5-D3EE-4338-AE0A-3BD4CEC53E7A}"/>
              </a:ext>
            </a:extLst>
          </p:cNvPr>
          <p:cNvSpPr txBox="1"/>
          <p:nvPr/>
        </p:nvSpPr>
        <p:spPr>
          <a:xfrm>
            <a:off x="22061089" y="11990305"/>
            <a:ext cx="5255422" cy="2055947"/>
          </a:xfrm>
          <a:prstGeom prst="rect">
            <a:avLst/>
          </a:prstGeom>
          <a:solidFill>
            <a:srgbClr val="C93601"/>
          </a:solidFill>
        </p:spPr>
        <p:txBody>
          <a:bodyPr wrap="square" lIns="365760" tIns="365760" rIns="365760" bIns="365760" rtlCol="0">
            <a:spAutoFit/>
          </a:bodyPr>
          <a:lstStyle/>
          <a:p>
            <a:pPr algn="ctr">
              <a:lnSpc>
                <a:spcPct val="107000"/>
              </a:lnSpc>
              <a:spcAft>
                <a:spcPts val="800"/>
              </a:spcAft>
            </a:pPr>
            <a:r>
              <a:rPr lang="en-US" sz="4000" b="1" dirty="0">
                <a:solidFill>
                  <a:schemeClr val="bg1"/>
                </a:solidFill>
                <a:latin typeface="Garamond" panose="02020404030301010803" pitchFamily="18" charset="0"/>
                <a:ea typeface="Calibri" panose="020F0502020204030204" pitchFamily="34" charset="0"/>
                <a:cs typeface="Times New Roman" panose="02020603050405020304" pitchFamily="18" charset="0"/>
              </a:rPr>
              <a:t>Brainstorming and Goal Setting</a:t>
            </a:r>
            <a:endParaRPr lang="en-US" sz="4000" dirty="0">
              <a:solidFill>
                <a:schemeClr val="bg1"/>
              </a:solidFill>
              <a:latin typeface="Garamond" panose="02020404030301010803" pitchFamily="18" charset="0"/>
            </a:endParaRPr>
          </a:p>
        </p:txBody>
      </p:sp>
      <p:sp>
        <p:nvSpPr>
          <p:cNvPr id="54" name="TextBox 53">
            <a:extLst>
              <a:ext uri="{FF2B5EF4-FFF2-40B4-BE49-F238E27FC236}">
                <a16:creationId xmlns:a16="http://schemas.microsoft.com/office/drawing/2014/main" id="{9729A5B0-B2E5-44D8-95B6-0690D316B7E9}"/>
              </a:ext>
            </a:extLst>
          </p:cNvPr>
          <p:cNvSpPr txBox="1"/>
          <p:nvPr/>
        </p:nvSpPr>
        <p:spPr>
          <a:xfrm>
            <a:off x="22061089" y="16119722"/>
            <a:ext cx="5255422" cy="2055947"/>
          </a:xfrm>
          <a:prstGeom prst="rect">
            <a:avLst/>
          </a:prstGeom>
          <a:solidFill>
            <a:srgbClr val="C93601"/>
          </a:solidFill>
        </p:spPr>
        <p:txBody>
          <a:bodyPr wrap="square" lIns="365760" tIns="365760" rIns="365760" bIns="365760" rtlCol="0">
            <a:spAutoFit/>
          </a:bodyPr>
          <a:lstStyle/>
          <a:p>
            <a:pPr algn="ctr">
              <a:lnSpc>
                <a:spcPct val="107000"/>
              </a:lnSpc>
              <a:spcAft>
                <a:spcPts val="800"/>
              </a:spcAft>
            </a:pPr>
            <a:r>
              <a:rPr lang="en-US" sz="4000" b="1" dirty="0">
                <a:solidFill>
                  <a:schemeClr val="bg1"/>
                </a:solidFill>
                <a:latin typeface="Garamond" panose="02020404030301010803" pitchFamily="18" charset="0"/>
                <a:ea typeface="Calibri" panose="020F0502020204030204" pitchFamily="34" charset="0"/>
                <a:cs typeface="Times New Roman" panose="02020603050405020304" pitchFamily="18" charset="0"/>
              </a:rPr>
              <a:t>Exploration and Research</a:t>
            </a:r>
            <a:endParaRPr lang="en-US" sz="4000" dirty="0">
              <a:solidFill>
                <a:schemeClr val="bg1"/>
              </a:solidFill>
              <a:latin typeface="Garamond" panose="02020404030301010803" pitchFamily="18" charset="0"/>
            </a:endParaRPr>
          </a:p>
        </p:txBody>
      </p:sp>
      <p:sp>
        <p:nvSpPr>
          <p:cNvPr id="55" name="TextBox 54">
            <a:extLst>
              <a:ext uri="{FF2B5EF4-FFF2-40B4-BE49-F238E27FC236}">
                <a16:creationId xmlns:a16="http://schemas.microsoft.com/office/drawing/2014/main" id="{5B40A92D-81B6-4668-A6E8-51245532C962}"/>
              </a:ext>
            </a:extLst>
          </p:cNvPr>
          <p:cNvSpPr txBox="1"/>
          <p:nvPr/>
        </p:nvSpPr>
        <p:spPr>
          <a:xfrm>
            <a:off x="22061089" y="21738155"/>
            <a:ext cx="5255422" cy="2035237"/>
          </a:xfrm>
          <a:prstGeom prst="rect">
            <a:avLst/>
          </a:prstGeom>
          <a:solidFill>
            <a:srgbClr val="C93601"/>
          </a:solidFill>
        </p:spPr>
        <p:txBody>
          <a:bodyPr wrap="square" lIns="365760" tIns="365760" rIns="365760" bIns="365760" rtlCol="0">
            <a:spAutoFit/>
          </a:bodyPr>
          <a:lstStyle/>
          <a:p>
            <a:pPr algn="ctr">
              <a:lnSpc>
                <a:spcPct val="107000"/>
              </a:lnSpc>
              <a:spcAft>
                <a:spcPts val="800"/>
              </a:spcAft>
            </a:pPr>
            <a:r>
              <a:rPr lang="en-US" sz="4000" b="1" dirty="0">
                <a:solidFill>
                  <a:schemeClr val="bg1"/>
                </a:solidFill>
                <a:latin typeface="Garamond" panose="02020404030301010803" pitchFamily="18" charset="0"/>
                <a:ea typeface="Calibri" panose="020F0502020204030204" pitchFamily="34" charset="0"/>
                <a:cs typeface="Times New Roman" panose="02020603050405020304" pitchFamily="18" charset="0"/>
              </a:rPr>
              <a:t>Designing and Implementing</a:t>
            </a:r>
          </a:p>
        </p:txBody>
      </p:sp>
      <p:sp>
        <p:nvSpPr>
          <p:cNvPr id="56" name="TextBox 55">
            <a:extLst>
              <a:ext uri="{FF2B5EF4-FFF2-40B4-BE49-F238E27FC236}">
                <a16:creationId xmlns:a16="http://schemas.microsoft.com/office/drawing/2014/main" id="{13594590-860C-4F89-9740-E8976242DC39}"/>
              </a:ext>
            </a:extLst>
          </p:cNvPr>
          <p:cNvSpPr txBox="1"/>
          <p:nvPr/>
        </p:nvSpPr>
        <p:spPr>
          <a:xfrm>
            <a:off x="18355334" y="23512789"/>
            <a:ext cx="13069065" cy="3619452"/>
          </a:xfrm>
          <a:prstGeom prst="rect">
            <a:avLst/>
          </a:prstGeom>
          <a:solidFill>
            <a:srgbClr val="F09905"/>
          </a:solidFill>
        </p:spPr>
        <p:txBody>
          <a:bodyPr wrap="square" lIns="365760" tIns="365760" rIns="365760" bIns="365760" rtlCol="0">
            <a:spAutoFit/>
          </a:bodyPr>
          <a:lstStyle/>
          <a:p>
            <a:pPr marL="114300" lvl="1" indent="-114300" defTabSz="622300">
              <a:lnSpc>
                <a:spcPct val="90000"/>
              </a:lnSpc>
              <a:spcBef>
                <a:spcPct val="0"/>
              </a:spcBef>
              <a:spcAft>
                <a:spcPct val="15000"/>
              </a:spcAft>
              <a:buChar char="••"/>
            </a:pPr>
            <a:r>
              <a:rPr lang="en-US" sz="3200" dirty="0">
                <a:solidFill>
                  <a:schemeClr val="bg1"/>
                </a:solidFill>
                <a:latin typeface="Garamond" panose="02020404030301010803" pitchFamily="18" charset="0"/>
              </a:rPr>
              <a:t>Website and Timeline Teams established</a:t>
            </a:r>
          </a:p>
          <a:p>
            <a:pPr marL="114300" lvl="1" indent="-114300" defTabSz="622300">
              <a:lnSpc>
                <a:spcPct val="90000"/>
              </a:lnSpc>
              <a:spcBef>
                <a:spcPct val="0"/>
              </a:spcBef>
              <a:spcAft>
                <a:spcPct val="15000"/>
              </a:spcAft>
              <a:buChar char="••"/>
            </a:pPr>
            <a:r>
              <a:rPr lang="en-US" sz="3200" dirty="0">
                <a:solidFill>
                  <a:schemeClr val="bg1"/>
                </a:solidFill>
                <a:latin typeface="Garamond" panose="02020404030301010803" pitchFamily="18" charset="0"/>
              </a:rPr>
              <a:t>Teams spearheaded decisions on project platform (Drupal) and timeline software (Timeline JS)</a:t>
            </a:r>
          </a:p>
          <a:p>
            <a:pPr marL="114300" lvl="1" indent="-114300" defTabSz="622300">
              <a:lnSpc>
                <a:spcPct val="90000"/>
              </a:lnSpc>
              <a:spcBef>
                <a:spcPct val="0"/>
              </a:spcBef>
              <a:spcAft>
                <a:spcPct val="15000"/>
              </a:spcAft>
              <a:buChar char="••"/>
            </a:pPr>
            <a:r>
              <a:rPr lang="en-US" sz="3200" dirty="0">
                <a:solidFill>
                  <a:schemeClr val="bg1"/>
                </a:solidFill>
                <a:latin typeface="Garamond" panose="02020404030301010803" pitchFamily="18" charset="0"/>
              </a:rPr>
              <a:t>Research Team completed work and conveyed findings to the Timeline Team</a:t>
            </a:r>
          </a:p>
          <a:p>
            <a:pPr marL="114300" lvl="1" indent="-114300" defTabSz="622300">
              <a:lnSpc>
                <a:spcPct val="90000"/>
              </a:lnSpc>
              <a:spcBef>
                <a:spcPct val="0"/>
              </a:spcBef>
              <a:spcAft>
                <a:spcPct val="15000"/>
              </a:spcAft>
              <a:buChar char="••"/>
            </a:pPr>
            <a:r>
              <a:rPr lang="en-US" sz="3200" dirty="0">
                <a:solidFill>
                  <a:schemeClr val="bg1"/>
                </a:solidFill>
                <a:latin typeface="Garamond" panose="02020404030301010803" pitchFamily="18" charset="0"/>
              </a:rPr>
              <a:t>Website and Timeline Teams currently working on a prototype site to present to the entire digital project group </a:t>
            </a:r>
          </a:p>
        </p:txBody>
      </p:sp>
      <p:sp>
        <p:nvSpPr>
          <p:cNvPr id="57" name="TextBox 56">
            <a:extLst>
              <a:ext uri="{FF2B5EF4-FFF2-40B4-BE49-F238E27FC236}">
                <a16:creationId xmlns:a16="http://schemas.microsoft.com/office/drawing/2014/main" id="{0C852C0B-CC4D-41DD-BF64-CA076623E670}"/>
              </a:ext>
            </a:extLst>
          </p:cNvPr>
          <p:cNvSpPr txBox="1"/>
          <p:nvPr/>
        </p:nvSpPr>
        <p:spPr>
          <a:xfrm>
            <a:off x="18244828" y="17938486"/>
            <a:ext cx="13179571" cy="4062651"/>
          </a:xfrm>
          <a:prstGeom prst="rect">
            <a:avLst/>
          </a:prstGeom>
          <a:solidFill>
            <a:srgbClr val="F09905"/>
          </a:solidFill>
        </p:spPr>
        <p:txBody>
          <a:bodyPr wrap="square" lIns="365760" tIns="365760" rIns="365760" bIns="365760" rtlCol="0">
            <a:spAutoFit/>
          </a:bodyPr>
          <a:lstStyle/>
          <a:p>
            <a:pPr marL="114300" lvl="1" indent="-114300" defTabSz="622300">
              <a:lnSpc>
                <a:spcPct val="90000"/>
              </a:lnSpc>
              <a:spcBef>
                <a:spcPct val="0"/>
              </a:spcBef>
              <a:spcAft>
                <a:spcPct val="15000"/>
              </a:spcAft>
              <a:buChar char="••"/>
            </a:pPr>
            <a:r>
              <a:rPr lang="en-US" sz="3200" dirty="0">
                <a:solidFill>
                  <a:schemeClr val="bg1"/>
                </a:solidFill>
                <a:latin typeface="Garamond" panose="02020404030301010803" pitchFamily="18" charset="0"/>
              </a:rPr>
              <a:t>Small teams established to explore the feasibility of suggested topics: Duke architecture, unionization, instructor syllabi, and student activism</a:t>
            </a:r>
          </a:p>
          <a:p>
            <a:pPr marL="114300" lvl="1" indent="-114300" defTabSz="622300">
              <a:lnSpc>
                <a:spcPct val="90000"/>
              </a:lnSpc>
              <a:spcBef>
                <a:spcPct val="0"/>
              </a:spcBef>
              <a:spcAft>
                <a:spcPct val="15000"/>
              </a:spcAft>
              <a:buChar char="••"/>
            </a:pPr>
            <a:r>
              <a:rPr lang="en-US" sz="3200" dirty="0">
                <a:solidFill>
                  <a:schemeClr val="bg1"/>
                </a:solidFill>
                <a:latin typeface="Garamond" panose="02020404030301010803" pitchFamily="18" charset="0"/>
              </a:rPr>
              <a:t>Presentations on the viability of the topics given; student activism selected</a:t>
            </a:r>
          </a:p>
          <a:p>
            <a:pPr marL="114300" lvl="1" indent="-114300" defTabSz="622300">
              <a:lnSpc>
                <a:spcPct val="90000"/>
              </a:lnSpc>
              <a:spcBef>
                <a:spcPct val="0"/>
              </a:spcBef>
              <a:spcAft>
                <a:spcPct val="15000"/>
              </a:spcAft>
              <a:buChar char="••"/>
            </a:pPr>
            <a:r>
              <a:rPr lang="en-US" sz="3200" dirty="0">
                <a:solidFill>
                  <a:schemeClr val="bg1"/>
                </a:solidFill>
                <a:latin typeface="Garamond" panose="02020404030301010803" pitchFamily="18" charset="0"/>
              </a:rPr>
              <a:t>Research Team established to spearhead the archival research and to help narrow the timeframe; text-mining subgroup created to analyze large sets of text (e.g., the student newspaper and </a:t>
            </a:r>
            <a:r>
              <a:rPr lang="en-US" sz="3200">
                <a:solidFill>
                  <a:schemeClr val="bg1"/>
                </a:solidFill>
                <a:latin typeface="Garamond" panose="02020404030301010803" pitchFamily="18" charset="0"/>
              </a:rPr>
              <a:t>yearbook</a:t>
            </a:r>
            <a:r>
              <a:rPr lang="en-US" sz="3200" smtClean="0">
                <a:solidFill>
                  <a:schemeClr val="bg1"/>
                </a:solidFill>
                <a:latin typeface="Garamond" panose="02020404030301010803" pitchFamily="18" charset="0"/>
              </a:rPr>
              <a:t>)</a:t>
            </a:r>
            <a:endParaRPr lang="en-US" sz="3200" dirty="0">
              <a:solidFill>
                <a:schemeClr val="bg1"/>
              </a:solidFill>
              <a:latin typeface="Garamond" panose="02020404030301010803" pitchFamily="18" charset="0"/>
            </a:endParaRPr>
          </a:p>
          <a:p>
            <a:pPr marL="114300" lvl="1" indent="-114300" defTabSz="622300">
              <a:lnSpc>
                <a:spcPct val="90000"/>
              </a:lnSpc>
              <a:spcBef>
                <a:spcPct val="0"/>
              </a:spcBef>
              <a:spcAft>
                <a:spcPct val="15000"/>
              </a:spcAft>
              <a:buChar char="••"/>
            </a:pPr>
            <a:r>
              <a:rPr lang="en-US" sz="3200" dirty="0">
                <a:solidFill>
                  <a:schemeClr val="bg1"/>
                </a:solidFill>
                <a:latin typeface="Garamond" panose="02020404030301010803" pitchFamily="18" charset="0"/>
              </a:rPr>
              <a:t>Documentation Team established to record the lifecycle of the project</a:t>
            </a:r>
          </a:p>
        </p:txBody>
      </p:sp>
      <p:sp>
        <p:nvSpPr>
          <p:cNvPr id="58" name="TextBox 57">
            <a:extLst>
              <a:ext uri="{FF2B5EF4-FFF2-40B4-BE49-F238E27FC236}">
                <a16:creationId xmlns:a16="http://schemas.microsoft.com/office/drawing/2014/main" id="{F5C839F6-61C0-4BFD-A285-E70ADA180458}"/>
              </a:ext>
            </a:extLst>
          </p:cNvPr>
          <p:cNvSpPr txBox="1"/>
          <p:nvPr/>
        </p:nvSpPr>
        <p:spPr>
          <a:xfrm>
            <a:off x="18099014" y="13767644"/>
            <a:ext cx="13179572" cy="2659190"/>
          </a:xfrm>
          <a:prstGeom prst="rect">
            <a:avLst/>
          </a:prstGeom>
          <a:solidFill>
            <a:srgbClr val="F09905"/>
          </a:solidFill>
        </p:spPr>
        <p:txBody>
          <a:bodyPr wrap="square" lIns="365760" tIns="365760" rIns="365760" bIns="365760" rtlCol="0">
            <a:spAutoFit/>
          </a:bodyPr>
          <a:lstStyle/>
          <a:p>
            <a:pPr marL="114300" lvl="1" indent="-114300" defTabSz="622300">
              <a:lnSpc>
                <a:spcPct val="90000"/>
              </a:lnSpc>
              <a:spcBef>
                <a:spcPct val="0"/>
              </a:spcBef>
              <a:spcAft>
                <a:spcPct val="15000"/>
              </a:spcAft>
              <a:buChar char="••"/>
            </a:pPr>
            <a:r>
              <a:rPr lang="en-US" sz="3200" dirty="0">
                <a:solidFill>
                  <a:schemeClr val="bg1"/>
                </a:solidFill>
                <a:latin typeface="Garamond" panose="02020404030301010803" pitchFamily="18" charset="0"/>
              </a:rPr>
              <a:t>What are the project goals?</a:t>
            </a:r>
          </a:p>
          <a:p>
            <a:pPr marL="114300" lvl="1" indent="-114300" defTabSz="622300">
              <a:lnSpc>
                <a:spcPct val="90000"/>
              </a:lnSpc>
              <a:spcBef>
                <a:spcPct val="0"/>
              </a:spcBef>
              <a:spcAft>
                <a:spcPct val="15000"/>
              </a:spcAft>
              <a:buChar char="••"/>
            </a:pPr>
            <a:r>
              <a:rPr lang="en-US" sz="3200" dirty="0">
                <a:solidFill>
                  <a:schemeClr val="bg1"/>
                </a:solidFill>
                <a:latin typeface="Garamond" panose="02020404030301010803" pitchFamily="18" charset="0"/>
              </a:rPr>
              <a:t>What do we want to achieve as a group and as individuals?</a:t>
            </a:r>
          </a:p>
          <a:p>
            <a:pPr marL="114300" lvl="1" indent="-114300" defTabSz="622300">
              <a:lnSpc>
                <a:spcPct val="90000"/>
              </a:lnSpc>
              <a:spcBef>
                <a:spcPct val="0"/>
              </a:spcBef>
              <a:spcAft>
                <a:spcPct val="15000"/>
              </a:spcAft>
              <a:buChar char="••"/>
            </a:pPr>
            <a:r>
              <a:rPr lang="en-US" sz="3200" dirty="0">
                <a:solidFill>
                  <a:schemeClr val="bg1"/>
                </a:solidFill>
                <a:latin typeface="Garamond" panose="02020404030301010803" pitchFamily="18" charset="0"/>
              </a:rPr>
              <a:t>What </a:t>
            </a:r>
            <a:r>
              <a:rPr lang="en-US" sz="3200" dirty="0" smtClean="0">
                <a:solidFill>
                  <a:schemeClr val="bg1"/>
                </a:solidFill>
                <a:latin typeface="Garamond" panose="02020404030301010803" pitchFamily="18" charset="0"/>
              </a:rPr>
              <a:t>should the </a:t>
            </a:r>
            <a:r>
              <a:rPr lang="en-US" sz="3200" dirty="0">
                <a:solidFill>
                  <a:schemeClr val="bg1"/>
                </a:solidFill>
                <a:latin typeface="Garamond" panose="02020404030301010803" pitchFamily="18" charset="0"/>
              </a:rPr>
              <a:t>project </a:t>
            </a:r>
            <a:r>
              <a:rPr lang="en-US" sz="3200" dirty="0" smtClean="0">
                <a:solidFill>
                  <a:schemeClr val="bg1"/>
                </a:solidFill>
                <a:latin typeface="Garamond" panose="02020404030301010803" pitchFamily="18" charset="0"/>
              </a:rPr>
              <a:t>focus be </a:t>
            </a:r>
            <a:r>
              <a:rPr lang="en-US" sz="3200" dirty="0">
                <a:solidFill>
                  <a:schemeClr val="bg1"/>
                </a:solidFill>
                <a:latin typeface="Garamond" panose="02020404030301010803" pitchFamily="18" charset="0"/>
              </a:rPr>
              <a:t>based on available resources, resident experts, and possible student and faculty interest?</a:t>
            </a:r>
          </a:p>
        </p:txBody>
      </p:sp>
      <p:sp>
        <p:nvSpPr>
          <p:cNvPr id="59" name="TextBox 58">
            <a:extLst>
              <a:ext uri="{FF2B5EF4-FFF2-40B4-BE49-F238E27FC236}">
                <a16:creationId xmlns:a16="http://schemas.microsoft.com/office/drawing/2014/main" id="{0D336A25-23E5-4902-B2B3-61BA6A6DA3A4}"/>
              </a:ext>
            </a:extLst>
          </p:cNvPr>
          <p:cNvSpPr txBox="1"/>
          <p:nvPr/>
        </p:nvSpPr>
        <p:spPr>
          <a:xfrm>
            <a:off x="1380210" y="28500352"/>
            <a:ext cx="14134746" cy="3200876"/>
          </a:xfrm>
          <a:prstGeom prst="rect">
            <a:avLst/>
          </a:prstGeom>
          <a:solidFill>
            <a:srgbClr val="DAD0C6"/>
          </a:solidFill>
        </p:spPr>
        <p:txBody>
          <a:bodyPr wrap="square" lIns="365760" tIns="365760" rIns="365760" bIns="365760" rtlCol="0">
            <a:spAutoFit/>
          </a:bodyPr>
          <a:lstStyle/>
          <a:p>
            <a:r>
              <a:rPr lang="en-US" sz="3200" b="1" dirty="0">
                <a:latin typeface="Garamond" panose="02020404030301010803" pitchFamily="18" charset="0"/>
              </a:rPr>
              <a:t>Defining Activism:</a:t>
            </a:r>
            <a:r>
              <a:rPr lang="en-US" sz="3200" dirty="0">
                <a:latin typeface="Garamond" panose="02020404030301010803" pitchFamily="18" charset="0"/>
              </a:rPr>
              <a:t> We had to rework our definition of what student activism looked like at Duke during this time period. We defined activism broadly to include instances where students organized with one another, looked at issues beyond the campus walls, and engaged in political and social activities that challenged the status quo on campus.</a:t>
            </a:r>
            <a:endParaRPr lang="en-US" sz="3200" dirty="0"/>
          </a:p>
        </p:txBody>
      </p:sp>
      <p:sp>
        <p:nvSpPr>
          <p:cNvPr id="61" name="TextBox 60">
            <a:extLst>
              <a:ext uri="{FF2B5EF4-FFF2-40B4-BE49-F238E27FC236}">
                <a16:creationId xmlns:a16="http://schemas.microsoft.com/office/drawing/2014/main" id="{7F8BE432-1BA0-488E-B08D-0943FE8D122B}"/>
              </a:ext>
            </a:extLst>
          </p:cNvPr>
          <p:cNvSpPr txBox="1"/>
          <p:nvPr/>
        </p:nvSpPr>
        <p:spPr>
          <a:xfrm>
            <a:off x="16206069" y="28500352"/>
            <a:ext cx="14746501" cy="3200876"/>
          </a:xfrm>
          <a:prstGeom prst="rect">
            <a:avLst/>
          </a:prstGeom>
          <a:solidFill>
            <a:srgbClr val="DAD0C6"/>
          </a:solidFill>
        </p:spPr>
        <p:txBody>
          <a:bodyPr wrap="square" lIns="365760" tIns="365760" rIns="365760" bIns="365760" rtlCol="0">
            <a:spAutoFit/>
          </a:bodyPr>
          <a:lstStyle/>
          <a:p>
            <a:r>
              <a:rPr lang="en-US" sz="3200" b="1" dirty="0">
                <a:latin typeface="Garamond" panose="02020404030301010803" pitchFamily="18" charset="0"/>
              </a:rPr>
              <a:t>Historic Scope: </a:t>
            </a:r>
            <a:r>
              <a:rPr lang="en-US" sz="3200" dirty="0">
                <a:latin typeface="Garamond" panose="02020404030301010803" pitchFamily="18" charset="0"/>
              </a:rPr>
              <a:t>The first mass student movements began in 1929 and escalated on US college campuses through the start of WWII. While Duke University was not at the forefront of these movements, our digital project team wanted to hone in on the 1930s-1940s and dig deep in the archives to uncover hidden currents of student activism on our campus. </a:t>
            </a:r>
            <a:endParaRPr lang="en-US" sz="3200" dirty="0"/>
          </a:p>
        </p:txBody>
      </p:sp>
      <p:sp>
        <p:nvSpPr>
          <p:cNvPr id="62" name="TextBox 61">
            <a:extLst>
              <a:ext uri="{FF2B5EF4-FFF2-40B4-BE49-F238E27FC236}">
                <a16:creationId xmlns:a16="http://schemas.microsoft.com/office/drawing/2014/main" id="{54DAC6BC-AF81-4FDB-9D94-FE9904113A8F}"/>
              </a:ext>
            </a:extLst>
          </p:cNvPr>
          <p:cNvSpPr txBox="1"/>
          <p:nvPr/>
        </p:nvSpPr>
        <p:spPr>
          <a:xfrm>
            <a:off x="31643683" y="28500352"/>
            <a:ext cx="16891706" cy="3200876"/>
          </a:xfrm>
          <a:prstGeom prst="rect">
            <a:avLst/>
          </a:prstGeom>
          <a:solidFill>
            <a:srgbClr val="DAD0C6"/>
          </a:solidFill>
        </p:spPr>
        <p:txBody>
          <a:bodyPr wrap="square" lIns="365760" tIns="365760" rIns="365760" bIns="365760" rtlCol="0">
            <a:spAutoFit/>
          </a:bodyPr>
          <a:lstStyle/>
          <a:p>
            <a:r>
              <a:rPr lang="en-US" sz="3200" b="1" dirty="0">
                <a:latin typeface="Garamond" panose="02020404030301010803" pitchFamily="18" charset="0"/>
              </a:rPr>
              <a:t>Themes &amp; Groups:</a:t>
            </a:r>
            <a:r>
              <a:rPr lang="en-US" sz="3200" dirty="0">
                <a:latin typeface="Garamond" panose="02020404030301010803" pitchFamily="18" charset="0"/>
              </a:rPr>
              <a:t> The currents, or themes, that emerged in our research were ones relating to: workers’ rights, gender equality, racial equality, peace movements, and campus reforms. We organized the project around the groups that were advocating for these issues on campus, which included: the Liberal Club, the League of Women Voters, the American Student Union, Veterans of Future Wars, and the YMCA/YWCAs.</a:t>
            </a:r>
            <a:endParaRPr lang="en-US" sz="3200" dirty="0"/>
          </a:p>
        </p:txBody>
      </p:sp>
      <p:sp>
        <p:nvSpPr>
          <p:cNvPr id="3" name="TextBox 2"/>
          <p:cNvSpPr txBox="1"/>
          <p:nvPr/>
        </p:nvSpPr>
        <p:spPr>
          <a:xfrm>
            <a:off x="40474293" y="26793826"/>
            <a:ext cx="7292030" cy="584775"/>
          </a:xfrm>
          <a:prstGeom prst="rect">
            <a:avLst/>
          </a:prstGeom>
          <a:noFill/>
        </p:spPr>
        <p:txBody>
          <a:bodyPr wrap="square" rtlCol="0">
            <a:spAutoFit/>
          </a:bodyPr>
          <a:lstStyle/>
          <a:p>
            <a:r>
              <a:rPr lang="en-US" sz="1600" dirty="0"/>
              <a:t>League of Women Voters, 1927, Duke University Archives  </a:t>
            </a:r>
          </a:p>
          <a:p>
            <a:r>
              <a:rPr lang="en-US" sz="1600" u="sng" dirty="0">
                <a:hlinkClick r:id="rId5"/>
              </a:rPr>
              <a:t>https://www.flickr.com/photos/dukeyearlook/2108912472/</a:t>
            </a:r>
            <a:r>
              <a:rPr lang="en-US" sz="1600" dirty="0"/>
              <a:t> </a:t>
            </a:r>
          </a:p>
        </p:txBody>
      </p:sp>
      <p:pic>
        <p:nvPicPr>
          <p:cNvPr id="14" name="Picture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5066802" y="21077121"/>
            <a:ext cx="3840480" cy="6251448"/>
          </a:xfrm>
          <a:prstGeom prst="rect">
            <a:avLst/>
          </a:prstGeom>
        </p:spPr>
      </p:pic>
      <p:sp>
        <p:nvSpPr>
          <p:cNvPr id="16" name="TextBox 15"/>
          <p:cNvSpPr txBox="1"/>
          <p:nvPr/>
        </p:nvSpPr>
        <p:spPr>
          <a:xfrm>
            <a:off x="35066802" y="27622500"/>
            <a:ext cx="4198650" cy="584775"/>
          </a:xfrm>
          <a:prstGeom prst="rect">
            <a:avLst/>
          </a:prstGeom>
          <a:noFill/>
        </p:spPr>
        <p:txBody>
          <a:bodyPr wrap="none" rtlCol="0">
            <a:spAutoFit/>
          </a:bodyPr>
          <a:lstStyle/>
          <a:p>
            <a:r>
              <a:rPr lang="en-US" sz="1600" dirty="0" smtClean="0"/>
              <a:t>Courtney Sharpe Ward Papers</a:t>
            </a:r>
            <a:r>
              <a:rPr lang="en-US" sz="1600" dirty="0"/>
              <a:t>, UNC-Chapel Hill, </a:t>
            </a:r>
            <a:endParaRPr lang="en-US" sz="1600" dirty="0" smtClean="0"/>
          </a:p>
          <a:p>
            <a:r>
              <a:rPr lang="en-US" sz="1600" dirty="0" smtClean="0">
                <a:hlinkClick r:id="rId7"/>
              </a:rPr>
              <a:t>http</a:t>
            </a:r>
            <a:r>
              <a:rPr lang="en-US" sz="1600" dirty="0">
                <a:hlinkClick r:id="rId7"/>
              </a:rPr>
              <a:t>://finding-aids.lib.unc.edu/05687/</a:t>
            </a:r>
            <a:endParaRPr lang="en-US" sz="1600" dirty="0"/>
          </a:p>
        </p:txBody>
      </p:sp>
    </p:spTree>
    <p:extLst>
      <p:ext uri="{BB962C8B-B14F-4D97-AF65-F5344CB8AC3E}">
        <p14:creationId xmlns:p14="http://schemas.microsoft.com/office/powerpoint/2010/main" val="1013962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207</TotalTime>
  <Words>541</Words>
  <Application>Microsoft Office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Garamond</vt:lpstr>
      <vt:lpstr>Symbol</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Arianne Hartsell-Gundy</dc:creator>
  <cp:lastModifiedBy>Greta Boers</cp:lastModifiedBy>
  <cp:revision>117</cp:revision>
  <dcterms:created xsi:type="dcterms:W3CDTF">2017-05-19T18:17:40Z</dcterms:created>
  <dcterms:modified xsi:type="dcterms:W3CDTF">2018-01-08T20:07:53Z</dcterms:modified>
</cp:coreProperties>
</file>